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8" r:id="rId2"/>
    <p:sldId id="279" r:id="rId3"/>
    <p:sldId id="280" r:id="rId4"/>
    <p:sldId id="324" r:id="rId5"/>
    <p:sldId id="336" r:id="rId6"/>
    <p:sldId id="283" r:id="rId7"/>
    <p:sldId id="284" r:id="rId8"/>
    <p:sldId id="285" r:id="rId9"/>
    <p:sldId id="287" r:id="rId10"/>
    <p:sldId id="288" r:id="rId11"/>
    <p:sldId id="289" r:id="rId12"/>
    <p:sldId id="290" r:id="rId13"/>
    <p:sldId id="329" r:id="rId14"/>
    <p:sldId id="292" r:id="rId15"/>
    <p:sldId id="326" r:id="rId16"/>
    <p:sldId id="328" r:id="rId17"/>
    <p:sldId id="331" r:id="rId18"/>
    <p:sldId id="343" r:id="rId19"/>
    <p:sldId id="346" r:id="rId20"/>
    <p:sldId id="344" r:id="rId21"/>
    <p:sldId id="295" r:id="rId22"/>
    <p:sldId id="294" r:id="rId23"/>
    <p:sldId id="335" r:id="rId24"/>
    <p:sldId id="268" r:id="rId25"/>
    <p:sldId id="299" r:id="rId26"/>
    <p:sldId id="300" r:id="rId27"/>
    <p:sldId id="301" r:id="rId28"/>
    <p:sldId id="302" r:id="rId29"/>
    <p:sldId id="303" r:id="rId30"/>
    <p:sldId id="304" r:id="rId31"/>
    <p:sldId id="333" r:id="rId32"/>
    <p:sldId id="334" r:id="rId33"/>
    <p:sldId id="308" r:id="rId34"/>
    <p:sldId id="307" r:id="rId35"/>
    <p:sldId id="305" r:id="rId36"/>
    <p:sldId id="314" r:id="rId37"/>
    <p:sldId id="275" r:id="rId38"/>
    <p:sldId id="276" r:id="rId39"/>
    <p:sldId id="272" r:id="rId40"/>
    <p:sldId id="273" r:id="rId41"/>
    <p:sldId id="274" r:id="rId42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13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Xiaoguang" initials="X" lastIdx="1" clrIdx="0"/>
  <p:cmAuthor id="1" name="Xiaoguang Liu" initials="XL" lastIdx="1" clrIdx="1">
    <p:extLst>
      <p:ext uri="{19B8F6BF-5375-455C-9EA6-DF929625EA0E}">
        <p15:presenceInfo xmlns:p15="http://schemas.microsoft.com/office/powerpoint/2012/main" userId="Xiaoguang Liu" providerId="None"/>
      </p:ext>
    </p:extLst>
  </p:cmAuthor>
  <p:cmAuthor id="2" name="Xiaoguang Liu" initials="XL [2]" lastIdx="1" clrIdx="2">
    <p:extLst>
      <p:ext uri="{19B8F6BF-5375-455C-9EA6-DF929625EA0E}">
        <p15:presenceInfo xmlns:p15="http://schemas.microsoft.com/office/powerpoint/2012/main" userId="38ca93d2050687e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9999"/>
    <a:srgbClr val="FF0000"/>
    <a:srgbClr val="FFCCCC"/>
    <a:srgbClr val="FFFFFF"/>
    <a:srgbClr val="091D58"/>
    <a:srgbClr val="FFFFCC"/>
    <a:srgbClr val="BF9900"/>
    <a:srgbClr val="0000FF"/>
    <a:srgbClr val="B18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345" autoAdjust="0"/>
    <p:restoredTop sz="93939" autoAdjust="0"/>
  </p:normalViewPr>
  <p:slideViewPr>
    <p:cSldViewPr snapToGrid="0" snapToObjects="1">
      <p:cViewPr varScale="1">
        <p:scale>
          <a:sx n="71" d="100"/>
          <a:sy n="71" d="100"/>
        </p:scale>
        <p:origin x="876" y="72"/>
      </p:cViewPr>
      <p:guideLst>
        <p:guide orient="horz" pos="2160"/>
        <p:guide pos="13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-3516" y="-102"/>
      </p:cViewPr>
      <p:guideLst>
        <p:guide orient="horz" pos="2928"/>
        <p:guide pos="2208"/>
      </p:guideLst>
    </p:cSldViewPr>
  </p:notesViewPr>
  <p:gridSpacing cx="45720" cy="4572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4-08-20T17:00:23.918" idx="1">
    <p:pos x="5584" y="634"/>
    <p:text>re-draw</p:text>
    <p:extLst>
      <p:ext uri="{C676402C-5697-4E1C-873F-D02D1690AC5C}">
        <p15:threadingInfo xmlns:p15="http://schemas.microsoft.com/office/powerpoint/2012/main" timeZoneBias="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9591" y="0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33530C9-BF13-40EE-A1EC-EBBB0134EBBA}" type="datetime1">
              <a:rPr lang="en-US"/>
              <a:pPr/>
              <a:t>8/22/2015</a:t>
            </a:fld>
            <a:endParaRPr lang="en-US"/>
          </a:p>
        </p:txBody>
      </p:sp>
      <p:sp>
        <p:nvSpPr>
          <p:cNvPr id="1771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51292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771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9591" y="8851292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773B9CC-05C5-43A0-B8BB-C3B1453C379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34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9591" y="0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DD20F8F-B3A0-465C-A2C5-4272F8BE0711}" type="datetime1">
              <a:rPr lang="en-US"/>
              <a:pPr/>
              <a:t>8/22/2015</a:t>
            </a:fld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1575" y="687388"/>
            <a:ext cx="4679950" cy="35099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6060" y="4425646"/>
            <a:ext cx="5191004" cy="4196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51292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9591" y="8851292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FF31767-D1A3-4648-B372-2E096E58CC1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214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ＭＳ Ｐゴシック" pitchFamily="-2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ＭＳ Ｐゴシック" pitchFamily="-2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ＭＳ Ｐゴシック" pitchFamily="-2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ＭＳ Ｐゴシック" pitchFamily="-2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parkbangbuzz.com/els/coherer-el.htm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Coherer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8/22/2015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23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Homemade Coherer: </a:t>
            </a:r>
            <a:r>
              <a:rPr lang="en-US" dirty="0" smtClean="0">
                <a:hlinkClick r:id="rId3"/>
              </a:rPr>
              <a:t>http://www.sparkbangbuzz.com/els/coherer-el.htm</a:t>
            </a:r>
            <a:endParaRPr lang="en-US" dirty="0" smtClean="0"/>
          </a:p>
          <a:p>
            <a:r>
              <a:rPr lang="en-US" dirty="0" smtClean="0"/>
              <a:t>Coherer(Wikipedia): </a:t>
            </a:r>
            <a:r>
              <a:rPr lang="en-US" dirty="0" smtClean="0">
                <a:hlinkClick r:id="rId4"/>
              </a:rPr>
              <a:t>http://en.wikipedia.org/wiki/Coherer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07840-CBE6-45CC-84E8-AB153D91328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60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Schematic</a:t>
            </a:r>
            <a:r>
              <a:rPr lang="en-US" baseline="0" dirty="0" smtClean="0"/>
              <a:t> of the triode; show some amplifier circuits; explain why gain is low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8/22/2015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59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7" name="Rectangle 31"/>
          <p:cNvSpPr>
            <a:spLocks noGrp="1" noChangeArrowheads="1"/>
          </p:cNvSpPr>
          <p:nvPr>
            <p:ph type="ctrTitle"/>
          </p:nvPr>
        </p:nvSpPr>
        <p:spPr>
          <a:xfrm>
            <a:off x="1828800" y="3429000"/>
            <a:ext cx="7010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128" name="Rectangle 32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724400"/>
            <a:ext cx="4419600" cy="1524000"/>
          </a:xfrm>
        </p:spPr>
        <p:txBody>
          <a:bodyPr/>
          <a:lstStyle>
            <a:lvl1pPr marL="0" indent="0">
              <a:buFontTx/>
              <a:buNone/>
              <a:defRPr sz="16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30213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824096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217979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611862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05745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399629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430213" y="401638"/>
            <a:ext cx="3227387" cy="96996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9" descr="PPT_Template_WHITE_TITLE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27" name="Rectangle 31"/>
          <p:cNvSpPr>
            <a:spLocks noGrp="1" noChangeArrowheads="1"/>
          </p:cNvSpPr>
          <p:nvPr>
            <p:ph type="ctrTitle"/>
          </p:nvPr>
        </p:nvSpPr>
        <p:spPr>
          <a:xfrm>
            <a:off x="1828800" y="3429000"/>
            <a:ext cx="7010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128" name="Rectangle 32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724400"/>
            <a:ext cx="4419600" cy="1524000"/>
          </a:xfrm>
        </p:spPr>
        <p:txBody>
          <a:bodyPr/>
          <a:lstStyle>
            <a:lvl1pPr marL="0" indent="0">
              <a:buFontTx/>
              <a:buNone/>
              <a:defRPr sz="16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304799" y="0"/>
            <a:ext cx="745374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>
              <a:defRPr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0" name="Line 26"/>
          <p:cNvSpPr>
            <a:spLocks noChangeShapeType="1"/>
          </p:cNvSpPr>
          <p:nvPr userDrawn="1"/>
        </p:nvSpPr>
        <p:spPr bwMode="auto">
          <a:xfrm>
            <a:off x="304799" y="806820"/>
            <a:ext cx="8493125" cy="0"/>
          </a:xfrm>
          <a:prstGeom prst="line">
            <a:avLst/>
          </a:prstGeom>
          <a:noFill/>
          <a:ln w="57150">
            <a:solidFill>
              <a:srgbClr val="BF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Times" pitchFamily="1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8493125" cy="4335463"/>
          </a:xfrm>
        </p:spPr>
        <p:txBody>
          <a:bodyPr lIns="0"/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v"/>
              <a:defRPr sz="200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defRPr>
            </a:lvl1pPr>
            <a:lvl2pPr marL="742950" indent="-285750">
              <a:lnSpc>
                <a:spcPct val="100000"/>
              </a:lnSpc>
              <a:buFont typeface="Wingdings" panose="05000000000000000000" pitchFamily="2" charset="2"/>
              <a:buChar char="Ø"/>
              <a:defRPr sz="1800">
                <a:latin typeface="Kalinga" panose="020B0502040204020203" pitchFamily="34" charset="0"/>
                <a:cs typeface="Kalinga" panose="020B0502040204020203" pitchFamily="34" charset="0"/>
              </a:defRPr>
            </a:lvl2pPr>
            <a:lvl3pPr>
              <a:lnSpc>
                <a:spcPct val="100000"/>
              </a:lnSpc>
              <a:defRPr sz="1600">
                <a:latin typeface="Kalinga" panose="020B0502040204020203" pitchFamily="34" charset="0"/>
                <a:cs typeface="Kalinga" panose="020B0502040204020203" pitchFamily="34" charset="0"/>
              </a:defRPr>
            </a:lvl3pPr>
            <a:lvl4pPr>
              <a:lnSpc>
                <a:spcPct val="100000"/>
              </a:lnSpc>
              <a:defRPr sz="1100">
                <a:latin typeface="Kalinga" panose="020B0502040204020203" pitchFamily="34" charset="0"/>
                <a:cs typeface="Kalinga" panose="020B0502040204020203" pitchFamily="34" charset="0"/>
              </a:defRPr>
            </a:lvl4pPr>
            <a:lvl5pPr>
              <a:lnSpc>
                <a:spcPct val="100000"/>
              </a:lnSpc>
              <a:defRPr sz="1100">
                <a:latin typeface="Kalinga" panose="020B0502040204020203" pitchFamily="34" charset="0"/>
                <a:cs typeface="Kalinga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1652587"/>
            <a:ext cx="8193087" cy="1362075"/>
          </a:xfrm>
        </p:spPr>
        <p:txBody>
          <a:bodyPr anchor="t"/>
          <a:lstStyle>
            <a:lvl1pPr algn="l">
              <a:defRPr sz="4000" b="1" cap="none" baseline="0"/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52400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endParaRPr lang="en-US" dirty="0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0"/>
            <a:ext cx="7467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028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799" y="997520"/>
            <a:ext cx="8465127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2377" y="6506703"/>
            <a:ext cx="1025236" cy="263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 userDrawn="1"/>
        </p:nvSpPr>
        <p:spPr>
          <a:xfrm>
            <a:off x="7772400" y="64008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066F8BE-C668-46BB-9D13-04172E05E42B}" type="slidenum">
              <a:rPr lang="en-US" sz="1800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C2990E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9pPr>
    </p:titleStyle>
    <p:bodyStyle>
      <a:lvl1pPr marL="342900" indent="-3429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Font typeface="Wingdings" pitchFamily="2" charset="2"/>
        <a:buChar char="q"/>
        <a:defRPr sz="30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1pPr>
      <a:lvl2pPr marL="742950" indent="-28575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Font typeface="Verdana" pitchFamily="34" charset="0"/>
        <a:buChar char="●"/>
        <a:defRPr sz="26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2pPr>
      <a:lvl3pPr marL="11430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Font typeface="Courier New" pitchFamily="49" charset="0"/>
        <a:buChar char="o"/>
        <a:defRPr sz="24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3pPr>
      <a:lvl4pPr marL="16002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har char="•"/>
        <a:defRPr sz="16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4pPr>
      <a:lvl5pPr marL="20574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har char="•"/>
        <a:defRPr sz="16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xgliu@ucdavis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ucdart.net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en.wikipedia.org/wiki/Coherer" TargetMode="External"/><Relationship Id="rId5" Type="http://schemas.openxmlformats.org/officeDocument/2006/relationships/hyperlink" Target="http://www.historywebsite.co.uk/Museum/Engineering/Electronics/history/earlytxrx.htm" TargetMode="Externa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://uv201.com/Tube_Pages/deforest_audion.htm" TargetMode="External"/><Relationship Id="rId7" Type="http://schemas.openxmlformats.org/officeDocument/2006/relationships/image" Target="../media/image22.jpeg"/><Relationship Id="rId2" Type="http://schemas.openxmlformats.org/officeDocument/2006/relationships/hyperlink" Target="http://en.wikipedia.org/wiki/Lee_de_Forest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5" Type="http://schemas.openxmlformats.org/officeDocument/2006/relationships/hyperlink" Target="http://historysanjose.org/wp/research-collection/collections/the-perham-collection/the-people/lee-de-forest/" TargetMode="External"/><Relationship Id="rId4" Type="http://schemas.openxmlformats.org/officeDocument/2006/relationships/hyperlink" Target="http://earlyradiohistory.us/1907aud.htm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rapidonline.com/electronic-components/kt88-tetrode-valve-35365" TargetMode="External"/><Relationship Id="rId3" Type="http://schemas.openxmlformats.org/officeDocument/2006/relationships/image" Target="../media/image24.jpeg"/><Relationship Id="rId7" Type="http://schemas.openxmlformats.org/officeDocument/2006/relationships/hyperlink" Target="http://www.hamradioschool.com/g6b10-vacuum-tube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eg"/><Relationship Id="rId5" Type="http://schemas.openxmlformats.org/officeDocument/2006/relationships/image" Target="../media/image26.jpeg"/><Relationship Id="rId10" Type="http://schemas.openxmlformats.org/officeDocument/2006/relationships/image" Target="../media/image28.jpeg"/><Relationship Id="rId4" Type="http://schemas.openxmlformats.org/officeDocument/2006/relationships/image" Target="../media/image25.jpeg"/><Relationship Id="rId9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Edwin_Armstrong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comments" Target="../comments/comment1.xml"/><Relationship Id="rId5" Type="http://schemas.openxmlformats.org/officeDocument/2006/relationships/hyperlink" Target="http://en.wikipedia.org/wiki/Regenerative_circuit" TargetMode="External"/><Relationship Id="rId4" Type="http://schemas.openxmlformats.org/officeDocument/2006/relationships/hyperlink" Target="http://en.wikipedia.org/wiki/Armstrong_oscillator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hyperlink" Target="http://en.wikipedia.org/wiki/Edwin_Howard_Armstrong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heureka-stories.de/Inhalt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hyperlink" Target="http://microwavetubes.iwarp.com/How_Magnetron_Work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spitfiresite.com/2010/04/deflating-british-radar-myths-of-world-war-ii.html/6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huapl.edu/aboutapl/heritage/fuze/default.asp" TargetMode="External"/><Relationship Id="rId2" Type="http://schemas.openxmlformats.org/officeDocument/2006/relationships/hyperlink" Target="http://www.history.navy.mil/faqs/faq96-1.htm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hyperlink" Target="http://en.wikipedia.org/wiki/Transistor" TargetMode="External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zdnet.com/blog/computers/why-intels-22nm-technology-really-matters/5703" TargetMode="External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ccftech.com/intel-xeon-e52600-v3-haswellep-workstation-server-processors-unleashed-highperformance-computing/1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jpeg"/><Relationship Id="rId5" Type="http://schemas.openxmlformats.org/officeDocument/2006/relationships/hyperlink" Target="http://www.microwavejournal.com/articles/8334-two-stage-ultra-low-noise-amplifiers" TargetMode="External"/><Relationship Id="rId4" Type="http://schemas.openxmlformats.org/officeDocument/2006/relationships/image" Target="../media/image6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openxmlformats.org/officeDocument/2006/relationships/image" Target="../media/image76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mil-aero.analog.com/en/radar/segment/ma.html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gif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8.gif"/><Relationship Id="rId4" Type="http://schemas.openxmlformats.org/officeDocument/2006/relationships/image" Target="../media/image8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674007" y="4226412"/>
            <a:ext cx="5786199" cy="232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Xiaoguang “Leo” Liu</a:t>
            </a:r>
          </a:p>
          <a:p>
            <a:endParaRPr lang="en-US" sz="5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Assistant Professor</a:t>
            </a:r>
          </a:p>
          <a:p>
            <a:endParaRPr lang="en-US" sz="5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School of Electrical and Computer Engineering</a:t>
            </a:r>
          </a:p>
          <a:p>
            <a:endParaRPr lang="en-US" sz="5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endParaRPr lang="en-US" sz="5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Tel: </a:t>
            </a:r>
            <a:r>
              <a:rPr lang="en-US" sz="2000" dirty="0" smtClean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530-289-6367</a:t>
            </a:r>
            <a:endParaRPr lang="en-US" sz="20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endParaRPr lang="en-US" sz="500" dirty="0">
              <a:solidFill>
                <a:schemeClr val="bg1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  <a:hlinkClick r:id="rId3"/>
              </a:rPr>
              <a:t>lxgliu@ucdavis.edu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  <a:hlinkClick r:id="rId4"/>
              </a:rPr>
              <a:t>http://</a:t>
            </a:r>
            <a:r>
              <a:rPr 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  <a:hlinkClick r:id="rId4"/>
              </a:rPr>
              <a:t>ucdart.net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21611" y="1302327"/>
            <a:ext cx="8073362" cy="1143000"/>
          </a:xfrm>
        </p:spPr>
        <p:txBody>
          <a:bodyPr lIns="0">
            <a:normAutofit/>
          </a:bodyPr>
          <a:lstStyle/>
          <a:p>
            <a:r>
              <a:rPr lang="en-US" dirty="0" smtClean="0">
                <a:latin typeface="Franklin Gothic Demi" panose="020B0703020102020204" pitchFamily="34" charset="0"/>
              </a:rPr>
              <a:t>Design of RF &amp; Microwave Systems</a:t>
            </a:r>
            <a:endParaRPr lang="en-US" dirty="0">
              <a:latin typeface="Franklin Gothic Demi" panose="020B07030201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subTitle" idx="1"/>
          </p:nvPr>
        </p:nvSpPr>
        <p:spPr>
          <a:xfrm>
            <a:off x="629767" y="1194971"/>
            <a:ext cx="4419600" cy="381000"/>
          </a:xfrm>
        </p:spPr>
        <p:txBody>
          <a:bodyPr lIns="0"/>
          <a:lstStyle/>
          <a:p>
            <a:r>
              <a:rPr lang="en-US" sz="2400" b="1" dirty="0" smtClean="0">
                <a:solidFill>
                  <a:srgbClr val="BF9900"/>
                </a:solidFill>
              </a:rPr>
              <a:t>EEC 134 A&amp;B</a:t>
            </a:r>
            <a:endParaRPr lang="en-US" sz="2400" b="1" dirty="0">
              <a:solidFill>
                <a:srgbClr val="BF9900"/>
              </a:solidFill>
            </a:endParaRPr>
          </a:p>
        </p:txBody>
      </p:sp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662432" y="2651616"/>
            <a:ext cx="5761517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>
            <a:spAutoFit/>
          </a:bodyPr>
          <a:lstStyle/>
          <a:p>
            <a:pPr marL="1771650" indent="-1771650"/>
            <a:r>
              <a:rPr lang="en-US" sz="3200" dirty="0">
                <a:solidFill>
                  <a:srgbClr val="091D58"/>
                </a:solidFill>
                <a:latin typeface="Myriad Pro" panose="020B0503030403020204" pitchFamily="34" charset="0"/>
              </a:rPr>
              <a:t>Lecture </a:t>
            </a:r>
            <a:r>
              <a:rPr lang="en-US" sz="3200" dirty="0" smtClean="0">
                <a:solidFill>
                  <a:srgbClr val="091D58"/>
                </a:solidFill>
                <a:latin typeface="Myriad Pro" panose="020B0503030403020204" pitchFamily="34" charset="0"/>
              </a:rPr>
              <a:t>1: 	Introduction through a Brief History of Radios</a:t>
            </a:r>
            <a:endParaRPr lang="en-US" sz="3200" dirty="0">
              <a:solidFill>
                <a:srgbClr val="091D58"/>
              </a:solidFill>
              <a:latin typeface="Myriad Pro" panose="020B0503030403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Coherer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1" y="933262"/>
            <a:ext cx="4726100" cy="4335463"/>
          </a:xfrm>
        </p:spPr>
        <p:txBody>
          <a:bodyPr/>
          <a:lstStyle/>
          <a:p>
            <a:r>
              <a:rPr lang="en-US" dirty="0" smtClean="0"/>
              <a:t>The invention of the coherer allows weak signals to be detected</a:t>
            </a:r>
          </a:p>
          <a:p>
            <a:r>
              <a:rPr lang="en-US" dirty="0" smtClean="0"/>
              <a:t>The coherer consists of a tube filled by metal filings, and two electrodes contacting the metal filings</a:t>
            </a:r>
          </a:p>
          <a:p>
            <a:r>
              <a:rPr lang="en-US" dirty="0" smtClean="0"/>
              <a:t>Radio waves causes the conductivity between the electrodes to decrease</a:t>
            </a:r>
          </a:p>
          <a:p>
            <a:pPr lvl="1"/>
            <a:r>
              <a:rPr lang="en-US" dirty="0" smtClean="0"/>
              <a:t>Unfortunately, it only works once!</a:t>
            </a:r>
          </a:p>
          <a:p>
            <a:r>
              <a:rPr lang="en-US" dirty="0" smtClean="0"/>
              <a:t>The exact working principles of coherer is still not known</a:t>
            </a:r>
          </a:p>
          <a:p>
            <a:endParaRPr lang="en-US" dirty="0"/>
          </a:p>
        </p:txBody>
      </p:sp>
      <p:sp>
        <p:nvSpPr>
          <p:cNvPr id="2560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19007" y="2003963"/>
            <a:ext cx="3325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The </a:t>
            </a:r>
            <a:r>
              <a:rPr lang="en-US" sz="1200" dirty="0" err="1" smtClean="0">
                <a:solidFill>
                  <a:schemeClr val="bg2">
                    <a:lumMod val="65000"/>
                    <a:lumOff val="3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radioconductor</a:t>
            </a:r>
            <a:r>
              <a:rPr lang="en-US" sz="1200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or </a:t>
            </a:r>
            <a:r>
              <a:rPr lang="en-US" sz="1200" b="1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coherer</a:t>
            </a:r>
            <a:r>
              <a:rPr lang="en-US" sz="1200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was invented in 1890 by the French physicist </a:t>
            </a:r>
            <a:r>
              <a:rPr lang="en-US" sz="1200" dirty="0" err="1" smtClean="0">
                <a:solidFill>
                  <a:schemeClr val="bg2">
                    <a:lumMod val="65000"/>
                    <a:lumOff val="3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Edouard</a:t>
            </a:r>
            <a:r>
              <a:rPr lang="en-US" sz="1200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</a:t>
            </a:r>
            <a:r>
              <a:rPr lang="en-US" sz="1200" dirty="0" err="1" smtClean="0">
                <a:solidFill>
                  <a:schemeClr val="bg2">
                    <a:lumMod val="65000"/>
                    <a:lumOff val="3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Branly</a:t>
            </a:r>
            <a:endParaRPr lang="en-US" sz="1200" dirty="0">
              <a:solidFill>
                <a:schemeClr val="bg2">
                  <a:lumMod val="65000"/>
                  <a:lumOff val="3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pic>
        <p:nvPicPr>
          <p:cNvPr id="25609" name="Picture 9" descr="File:Marconi's Coherer Receiver at Oxford Museum History of Scienc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19007" y="2681664"/>
            <a:ext cx="3110593" cy="2332945"/>
          </a:xfrm>
          <a:prstGeom prst="rect">
            <a:avLst/>
          </a:prstGeom>
          <a:noFill/>
        </p:spPr>
      </p:pic>
      <p:pic>
        <p:nvPicPr>
          <p:cNvPr id="36866" name="Picture 2" descr="http://www.historywebsite.co.uk/Museum/Engineering/Electronics/history/coherer.jpg"/>
          <p:cNvPicPr>
            <a:picLocks noChangeAspect="1" noChangeArrowheads="1"/>
          </p:cNvPicPr>
          <p:nvPr/>
        </p:nvPicPr>
        <p:blipFill>
          <a:blip r:embed="rId4" cstate="print"/>
          <a:srcRect t="20000" b="10000"/>
          <a:stretch>
            <a:fillRect/>
          </a:stretch>
        </p:blipFill>
        <p:spPr bwMode="auto">
          <a:xfrm>
            <a:off x="5119007" y="961026"/>
            <a:ext cx="3413352" cy="1070855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1503362" y="6488668"/>
            <a:ext cx="609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  <a:hlinkClick r:id="rId5"/>
              </a:rPr>
              <a:t>http://www.historywebsite.co.uk/Museum/Engineering/Electronics/history/earlytxrx.htm</a:t>
            </a:r>
            <a:endParaRPr lang="en-US" sz="900" dirty="0" smtClean="0">
              <a:solidFill>
                <a:schemeClr val="bg1"/>
              </a:solidFill>
            </a:endParaRPr>
          </a:p>
          <a:p>
            <a:r>
              <a:rPr lang="en-US" sz="900" dirty="0">
                <a:solidFill>
                  <a:schemeClr val="bg1"/>
                </a:solidFill>
                <a:hlinkClick r:id="rId6"/>
              </a:rPr>
              <a:t>http://</a:t>
            </a:r>
            <a:r>
              <a:rPr lang="en-US" sz="900" dirty="0" smtClean="0">
                <a:solidFill>
                  <a:schemeClr val="bg1"/>
                </a:solidFill>
                <a:hlinkClick r:id="rId6"/>
              </a:rPr>
              <a:t>en.wikipedia.org/wiki/Coherer</a:t>
            </a:r>
            <a:r>
              <a:rPr lang="en-US" sz="900" dirty="0" smtClean="0">
                <a:solidFill>
                  <a:schemeClr val="bg1"/>
                </a:solidFill>
              </a:rPr>
              <a:t> 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119007" y="5091448"/>
            <a:ext cx="36931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>
                    <a:lumMod val="65000"/>
                    <a:lumOff val="3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Marconi's 1896 coherer receiver, at the Oxford Museum of the History of Science, UK. The coherer is on right, with the </a:t>
            </a:r>
            <a:r>
              <a:rPr lang="en-US" sz="1200" b="1" i="1" dirty="0" err="1">
                <a:solidFill>
                  <a:schemeClr val="bg2">
                    <a:lumMod val="65000"/>
                    <a:lumOff val="3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decoherer</a:t>
            </a:r>
            <a:r>
              <a:rPr lang="en-US" sz="1200" dirty="0">
                <a:solidFill>
                  <a:schemeClr val="bg2">
                    <a:lumMod val="65000"/>
                    <a:lumOff val="3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mechanism behind it. The relay is in the cylindrical metal container </a:t>
            </a:r>
            <a:r>
              <a:rPr lang="en-US" sz="1200" i="1" dirty="0">
                <a:solidFill>
                  <a:schemeClr val="bg2">
                    <a:lumMod val="65000"/>
                    <a:lumOff val="3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(center)</a:t>
            </a:r>
            <a:r>
              <a:rPr lang="en-US" sz="1200" dirty="0">
                <a:solidFill>
                  <a:schemeClr val="bg2">
                    <a:lumMod val="65000"/>
                    <a:lumOff val="3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 to shield the coherer from the RF noise from its contacts.</a:t>
            </a:r>
          </a:p>
        </p:txBody>
      </p:sp>
    </p:spTree>
    <p:extLst>
      <p:ext uri="{BB962C8B-B14F-4D97-AF65-F5344CB8AC3E}">
        <p14:creationId xmlns:p14="http://schemas.microsoft.com/office/powerpoint/2010/main" val="274248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http://www.electronics-radio.com/articles/radio/modulation/amplitude_modulation/am_diode_detector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835" y="4865966"/>
            <a:ext cx="3584354" cy="133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Crystal Receiver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5113651" cy="4335463"/>
          </a:xfrm>
        </p:spPr>
        <p:txBody>
          <a:bodyPr/>
          <a:lstStyle/>
          <a:p>
            <a:r>
              <a:rPr lang="en-US" dirty="0"/>
              <a:t>Also known as “crystal set” or “cat’s whisker detector”</a:t>
            </a:r>
          </a:p>
          <a:p>
            <a:r>
              <a:rPr lang="en-US" dirty="0" smtClean="0"/>
              <a:t>Relies on the rectifying contact between metal and certain crystalline minerals, such as galena; today we know this as a </a:t>
            </a:r>
            <a:r>
              <a:rPr lang="en-US" i="1" dirty="0" smtClean="0"/>
              <a:t>diode</a:t>
            </a:r>
          </a:p>
          <a:p>
            <a:r>
              <a:rPr lang="en-US" dirty="0" smtClean="0"/>
              <a:t>Very simple and inexpensive to construct: antenna wire, tuning coil, capacitor, a crystal, and earphones</a:t>
            </a:r>
          </a:p>
          <a:p>
            <a:r>
              <a:rPr lang="en-US" dirty="0" smtClean="0"/>
              <a:t>No batteries needed</a:t>
            </a:r>
          </a:p>
          <a:p>
            <a:pPr lvl="1"/>
            <a:r>
              <a:rPr lang="en-US" dirty="0" smtClean="0"/>
              <a:t>It’s a passive detector; meaning it doesn’t require external power</a:t>
            </a:r>
          </a:p>
          <a:p>
            <a:pPr lvl="1"/>
            <a:r>
              <a:rPr lang="en-US" dirty="0" smtClean="0"/>
              <a:t>Also means that there is no amplification of the signal</a:t>
            </a:r>
          </a:p>
          <a:p>
            <a:pPr lvl="1"/>
            <a:r>
              <a:rPr lang="en-US" dirty="0" smtClean="0"/>
              <a:t>Range is rather limited; or else you’d have send tons of power at the transmitter 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623328" y="1268260"/>
            <a:ext cx="2793368" cy="3388213"/>
            <a:chOff x="5418451" y="1393055"/>
            <a:chExt cx="2793368" cy="3388213"/>
          </a:xfrm>
        </p:grpSpPr>
        <p:pic>
          <p:nvPicPr>
            <p:cNvPr id="45058" name="Picture 2" descr="File:Silicon crystal detector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418451" y="1916275"/>
              <a:ext cx="2793368" cy="2864993"/>
            </a:xfrm>
            <a:prstGeom prst="rect">
              <a:avLst/>
            </a:prstGeom>
            <a:noFill/>
          </p:spPr>
        </p:pic>
        <p:sp>
          <p:nvSpPr>
            <p:cNvPr id="5" name="TextBox 4"/>
            <p:cNvSpPr txBox="1"/>
            <p:nvPr/>
          </p:nvSpPr>
          <p:spPr>
            <a:xfrm>
              <a:off x="5623328" y="1393055"/>
              <a:ext cx="23836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75000"/>
                      <a:lumOff val="25000"/>
                    </a:schemeClr>
                  </a:solidFill>
                  <a:latin typeface="Kalinga" panose="020B0502040204020203" pitchFamily="34" charset="0"/>
                  <a:cs typeface="Kalinga" panose="020B0502040204020203" pitchFamily="34" charset="0"/>
                </a:rPr>
                <a:t>Greenleaf Pickard’s silicon crystal receiver</a:t>
              </a:r>
              <a:endParaRPr lang="en-US" sz="14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1529674" y="6611779"/>
            <a:ext cx="4800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http://commons.wikimedia.org/wiki/File:Silicon_crystal_detector.jpg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17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Audion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1" y="933262"/>
            <a:ext cx="5486632" cy="4335463"/>
          </a:xfrm>
        </p:spPr>
        <p:txBody>
          <a:bodyPr/>
          <a:lstStyle/>
          <a:p>
            <a:r>
              <a:rPr lang="en-US" dirty="0" smtClean="0"/>
              <a:t>In 1907, Lee de Forest invented the “</a:t>
            </a:r>
            <a:r>
              <a:rPr lang="en-US" dirty="0" err="1" smtClean="0"/>
              <a:t>audion</a:t>
            </a:r>
            <a:r>
              <a:rPr lang="en-US" dirty="0" smtClean="0"/>
              <a:t>”, the first vacuum tube device</a:t>
            </a:r>
          </a:p>
          <a:p>
            <a:r>
              <a:rPr lang="en-US" dirty="0" smtClean="0"/>
              <a:t>The device was based on a phenomena observed by Thomas Edison: </a:t>
            </a:r>
          </a:p>
          <a:p>
            <a:pPr lvl="1"/>
            <a:r>
              <a:rPr lang="en-US" dirty="0" smtClean="0"/>
              <a:t>when a correct polarity of voltage is applied between the hot filament and an electrode inside a light bulb, a current can be measured; this is now known as “thermionic emission”</a:t>
            </a:r>
          </a:p>
          <a:p>
            <a:pPr lvl="1"/>
            <a:r>
              <a:rPr lang="en-US" dirty="0" smtClean="0"/>
              <a:t>De Forest added another plate inside the bulb and was able to use it to control the current flow</a:t>
            </a:r>
          </a:p>
          <a:p>
            <a:pPr lvl="1"/>
            <a:r>
              <a:rPr lang="en-US" dirty="0" smtClean="0"/>
              <a:t>De Forest invented by tinkering and it was apparent he didn’t understand how the device actually worked!</a:t>
            </a:r>
          </a:p>
          <a:p>
            <a:r>
              <a:rPr lang="en-US" dirty="0" smtClean="0"/>
              <a:t>De Forest coined the term “</a:t>
            </a:r>
            <a:r>
              <a:rPr lang="en-US" i="1" dirty="0" smtClean="0"/>
              <a:t>radio</a:t>
            </a:r>
            <a:r>
              <a:rPr lang="en-US" dirty="0" smtClean="0"/>
              <a:t>”; he didn’t like “</a:t>
            </a:r>
            <a:r>
              <a:rPr lang="en-US" i="1" dirty="0" smtClean="0"/>
              <a:t>wireless</a:t>
            </a:r>
            <a:r>
              <a:rPr lang="en-US" dirty="0" smtClean="0"/>
              <a:t>”…</a:t>
            </a:r>
          </a:p>
        </p:txBody>
      </p:sp>
      <p:sp>
        <p:nvSpPr>
          <p:cNvPr id="6" name="Rectangle 5"/>
          <p:cNvSpPr/>
          <p:nvPr/>
        </p:nvSpPr>
        <p:spPr>
          <a:xfrm>
            <a:off x="1485091" y="6330713"/>
            <a:ext cx="70390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  <a:hlinkClick r:id="rId2"/>
              </a:rPr>
              <a:t>http://en.wikipedia.org/wiki/Lee_de_Forest</a:t>
            </a:r>
            <a:r>
              <a:rPr lang="en-US" sz="800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sz="800" dirty="0" smtClean="0">
                <a:solidFill>
                  <a:schemeClr val="bg1"/>
                </a:solidFill>
                <a:hlinkClick r:id="rId3"/>
              </a:rPr>
              <a:t>http://uv201.com/Tube_Pages/deforest_audion.htm</a:t>
            </a:r>
            <a:endParaRPr lang="en-US" sz="800" dirty="0" smtClean="0">
              <a:solidFill>
                <a:schemeClr val="bg1"/>
              </a:solidFill>
            </a:endParaRPr>
          </a:p>
          <a:p>
            <a:r>
              <a:rPr lang="en-US" sz="800" dirty="0">
                <a:solidFill>
                  <a:schemeClr val="bg1"/>
                </a:solidFill>
                <a:hlinkClick r:id="rId4"/>
              </a:rPr>
              <a:t>http://</a:t>
            </a:r>
            <a:r>
              <a:rPr lang="en-US" sz="800" dirty="0" smtClean="0">
                <a:solidFill>
                  <a:schemeClr val="bg1"/>
                </a:solidFill>
                <a:hlinkClick r:id="rId4"/>
              </a:rPr>
              <a:t>earlyradiohistory.us/1907aud.htm</a:t>
            </a:r>
            <a:endParaRPr lang="en-US" sz="800" dirty="0" smtClean="0">
              <a:solidFill>
                <a:schemeClr val="bg1"/>
              </a:solidFill>
            </a:endParaRPr>
          </a:p>
          <a:p>
            <a:r>
              <a:rPr lang="en-US" sz="800" dirty="0">
                <a:solidFill>
                  <a:schemeClr val="bg1"/>
                </a:solidFill>
                <a:hlinkClick r:id="rId5"/>
              </a:rPr>
              <a:t>http://historysanjose.org/wp/research-collection/collections/the-perham-collection/the-people/lee-de-forest</a:t>
            </a:r>
            <a:r>
              <a:rPr lang="en-US" sz="800" dirty="0" smtClean="0">
                <a:solidFill>
                  <a:schemeClr val="bg1"/>
                </a:solidFill>
                <a:hlinkClick r:id="rId5"/>
              </a:rPr>
              <a:t>/</a:t>
            </a:r>
            <a:r>
              <a:rPr lang="en-US" sz="800" dirty="0" smtClean="0">
                <a:solidFill>
                  <a:schemeClr val="bg1"/>
                </a:solidFill>
              </a:rPr>
              <a:t> 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2" name="Picture 2" descr="http://www.davidsarnoff.org/gallery-radio/galleryimages/DeForest_Lee_w-audion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77984" y="914400"/>
            <a:ext cx="1515778" cy="1857571"/>
          </a:xfrm>
          <a:prstGeom prst="rect">
            <a:avLst/>
          </a:prstGeom>
          <a:noFill/>
        </p:spPr>
      </p:pic>
      <p:pic>
        <p:nvPicPr>
          <p:cNvPr id="1030" name="Picture 6" descr="De Forest Audion Tub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478" y="2873149"/>
            <a:ext cx="2058790" cy="162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File:Triode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" t="8065" r="21332" b="8601"/>
          <a:stretch/>
        </p:blipFill>
        <p:spPr bwMode="auto">
          <a:xfrm>
            <a:off x="6206478" y="4600771"/>
            <a:ext cx="1848256" cy="204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40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0"/>
            <a:ext cx="8493126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Audion</a:t>
            </a:r>
            <a:r>
              <a:rPr lang="en-US" dirty="0" smtClean="0"/>
              <a:t> – The Triode and the </a:t>
            </a:r>
            <a:r>
              <a:rPr lang="en-US" dirty="0" err="1" smtClean="0"/>
              <a:t>Tetrode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Allows a weak voltage signal to control a stronger current </a:t>
            </a:r>
            <a:r>
              <a:rPr lang="en-US" dirty="0" smtClean="0">
                <a:sym typeface="Wingdings" panose="05000000000000000000" pitchFamily="2" charset="2"/>
              </a:rPr>
              <a:t> signal amplification</a:t>
            </a:r>
            <a:endParaRPr lang="en-US" dirty="0"/>
          </a:p>
        </p:txBody>
      </p:sp>
      <p:pic>
        <p:nvPicPr>
          <p:cNvPr id="1028" name="Picture 4" descr="http://www.hamradioschool.com/wp-content/uploads/2014/05/triode_tube_pos_G6B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455" y="1454149"/>
            <a:ext cx="2659813" cy="2511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hamradioschool.com/wp-content/uploads/2014/05/triode_tube_neg_G6B1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515" y="1473011"/>
            <a:ext cx="2659813" cy="2511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hamradioschool.com/wp-content/uploads/2014/05/tetrode_tube_G6B1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46" y="3965938"/>
            <a:ext cx="2659813" cy="2511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De Forest Audion Tub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89" y="1764972"/>
            <a:ext cx="2440337" cy="192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17696" y="6467293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http://www.hamradioschool.com/g6b10-vacuum-tubes</a:t>
            </a:r>
            <a:r>
              <a:rPr lang="en-US" sz="1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/</a:t>
            </a:r>
            <a:endParaRPr lang="en-US" sz="10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http://</a:t>
            </a:r>
            <a:r>
              <a:rPr lang="en-US" sz="1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www.rapidonline.com/electronic-components/kt88-tetrode-valve-35365</a:t>
            </a:r>
            <a:r>
              <a:rPr lang="en-US" sz="1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6" name="Picture 12" descr="http://www.hamradioschool.com/wp-content/uploads/2014/05/tetrode_concentric_G6B1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390" y="3965938"/>
            <a:ext cx="2653998" cy="250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static.rapidonline.com/catalogueimages/Module/M035365P01WL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810" y="4051241"/>
            <a:ext cx="2335692" cy="233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99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Edwin Howard Armstrong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799" y="933262"/>
            <a:ext cx="6008451" cy="4335463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audion</a:t>
            </a:r>
            <a:r>
              <a:rPr lang="en-US" dirty="0" smtClean="0"/>
              <a:t> was initially used as a diode in a receiver; it was very popular and essentially replaced the coherers and crystal radios</a:t>
            </a:r>
          </a:p>
          <a:p>
            <a:r>
              <a:rPr lang="en-US" dirty="0" smtClean="0"/>
              <a:t>The use of </a:t>
            </a:r>
            <a:r>
              <a:rPr lang="en-US" dirty="0" err="1" smtClean="0"/>
              <a:t>audion</a:t>
            </a:r>
            <a:r>
              <a:rPr lang="en-US" dirty="0" smtClean="0"/>
              <a:t> to amplify signals was invented by </a:t>
            </a:r>
            <a:r>
              <a:rPr lang="en-US" i="1" dirty="0" smtClean="0"/>
              <a:t>Edwin Howard Armstrong</a:t>
            </a:r>
            <a:r>
              <a:rPr lang="en-US" dirty="0" smtClean="0"/>
              <a:t>, a name that you should remember if you major in RF/microwave engineering; he essentially invented </a:t>
            </a:r>
            <a:r>
              <a:rPr lang="en-US" b="1" i="1" dirty="0" smtClean="0"/>
              <a:t>most</a:t>
            </a:r>
            <a:r>
              <a:rPr lang="en-US" dirty="0" smtClean="0"/>
              <a:t> of the high frequency techniques we use today. </a:t>
            </a:r>
          </a:p>
        </p:txBody>
      </p:sp>
      <p:pic>
        <p:nvPicPr>
          <p:cNvPr id="4100" name="Picture 4" descr="http://upload.wikimedia.org/wikipedia/commons/a/a6/Armstrong_circu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877" y="3838845"/>
            <a:ext cx="3716768" cy="267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60523" y="5771438"/>
            <a:ext cx="23054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ea typeface="Tahoma" panose="020B0604030504040204" pitchFamily="34" charset="0"/>
                <a:cs typeface="Kalinga" panose="020B0502040204020203" pitchFamily="34" charset="0"/>
              </a:rPr>
              <a:t>The original drawing of Edwin Armstrong’s “regenerative” circuit </a:t>
            </a:r>
          </a:p>
        </p:txBody>
      </p:sp>
      <p:sp>
        <p:nvSpPr>
          <p:cNvPr id="5" name="Rectangle 4"/>
          <p:cNvSpPr/>
          <p:nvPr/>
        </p:nvSpPr>
        <p:spPr>
          <a:xfrm>
            <a:off x="1468877" y="6660572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hlinkClick r:id="rId3"/>
              </a:rPr>
              <a:t>http://</a:t>
            </a:r>
            <a:r>
              <a:rPr lang="en-US" sz="900" dirty="0" smtClean="0">
                <a:solidFill>
                  <a:srgbClr val="000000"/>
                </a:solidFill>
                <a:hlinkClick r:id="rId3"/>
              </a:rPr>
              <a:t>en.wikipedia.org/wiki/Edwin_Armstrong</a:t>
            </a:r>
            <a:r>
              <a:rPr lang="en-US" sz="900" dirty="0" smtClean="0">
                <a:solidFill>
                  <a:srgbClr val="000000"/>
                </a:solidFill>
              </a:rPr>
              <a:t> </a:t>
            </a:r>
            <a:endParaRPr lang="en-US" sz="900" dirty="0">
              <a:solidFill>
                <a:srgbClr val="000000"/>
              </a:solidFill>
            </a:endParaRPr>
          </a:p>
        </p:txBody>
      </p:sp>
      <p:pic>
        <p:nvPicPr>
          <p:cNvPr id="10" name="Picture 2" descr="http://upload.wikimedia.org/wikipedia/commons/1/13/EdwinHowardArmstron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723" y="1014541"/>
            <a:ext cx="2248883" cy="326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76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Edwin Howard Armstrong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4707038" cy="4335463"/>
          </a:xfrm>
        </p:spPr>
        <p:txBody>
          <a:bodyPr/>
          <a:lstStyle/>
          <a:p>
            <a:r>
              <a:rPr lang="en-US" dirty="0" smtClean="0"/>
              <a:t>Born in 1890; became interested in radio technologies at an early age</a:t>
            </a:r>
          </a:p>
          <a:p>
            <a:r>
              <a:rPr lang="en-US" dirty="0" smtClean="0"/>
              <a:t>Invented </a:t>
            </a:r>
            <a:r>
              <a:rPr lang="en-US" i="1" dirty="0" smtClean="0"/>
              <a:t>regeneration</a:t>
            </a:r>
            <a:r>
              <a:rPr lang="en-US" dirty="0" smtClean="0"/>
              <a:t> (amplification by positive feedback) while in college</a:t>
            </a:r>
          </a:p>
          <a:p>
            <a:r>
              <a:rPr lang="en-US" dirty="0" smtClean="0"/>
              <a:t>At the same time, he also observed high frequency oscillation of the signals if the feedback is made stronger; thus inventing an oscillator which could be used to generate strong signals for radio transmitters</a:t>
            </a:r>
          </a:p>
          <a:p>
            <a:r>
              <a:rPr lang="en-US" dirty="0" smtClean="0"/>
              <a:t>These two inventions paved way for </a:t>
            </a:r>
            <a:r>
              <a:rPr lang="en-US" i="1" dirty="0" smtClean="0"/>
              <a:t>continuous wave</a:t>
            </a:r>
            <a:r>
              <a:rPr lang="en-US" dirty="0" smtClean="0"/>
              <a:t> (</a:t>
            </a:r>
            <a:r>
              <a:rPr lang="en-US" i="1" dirty="0" smtClean="0"/>
              <a:t>CW)</a:t>
            </a:r>
            <a:r>
              <a:rPr lang="en-US" dirty="0" smtClean="0"/>
              <a:t> radio communications, which very soon took over  “spark”-based radios</a:t>
            </a:r>
          </a:p>
          <a:p>
            <a:endParaRPr lang="en-US" dirty="0"/>
          </a:p>
        </p:txBody>
      </p:sp>
      <p:pic>
        <p:nvPicPr>
          <p:cNvPr id="5122" name="Picture 2" descr="http://upload.wikimedia.org/wikipedia/commons/a/ac/Regenerative_Recei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062" y="1005965"/>
            <a:ext cx="3638212" cy="244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upload.wikimedia.org/wikipedia/commons/thumb/4/4c/FET_Armstrong_oscillator.svg/641px-FET_Armstrong_oscillator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032" y="4051672"/>
            <a:ext cx="2592981" cy="220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66153" y="651944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chemeClr val="bg2">
                    <a:lumMod val="75000"/>
                    <a:lumOff val="25000"/>
                  </a:schemeClr>
                </a:solidFill>
                <a:hlinkClick r:id="rId4"/>
              </a:rPr>
              <a:t>http://</a:t>
            </a:r>
            <a:r>
              <a:rPr lang="en-US" sz="800" dirty="0" smtClean="0">
                <a:solidFill>
                  <a:schemeClr val="bg2">
                    <a:lumMod val="75000"/>
                    <a:lumOff val="25000"/>
                  </a:schemeClr>
                </a:solidFill>
                <a:hlinkClick r:id="rId4"/>
              </a:rPr>
              <a:t>en.wikipedia.org/wiki/Armstrong_oscillator</a:t>
            </a:r>
            <a:endParaRPr lang="en-US" sz="800" dirty="0" smtClean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r>
              <a:rPr lang="en-US" sz="800" dirty="0">
                <a:solidFill>
                  <a:schemeClr val="bg2">
                    <a:lumMod val="75000"/>
                    <a:lumOff val="25000"/>
                  </a:schemeClr>
                </a:solidFill>
                <a:hlinkClick r:id="rId5"/>
              </a:rPr>
              <a:t>http://</a:t>
            </a:r>
            <a:r>
              <a:rPr lang="en-US" sz="800" dirty="0" smtClean="0">
                <a:solidFill>
                  <a:schemeClr val="bg2">
                    <a:lumMod val="75000"/>
                    <a:lumOff val="25000"/>
                  </a:schemeClr>
                </a:solidFill>
                <a:hlinkClick r:id="rId5"/>
              </a:rPr>
              <a:t>en.wikipedia.org/wiki/Regenerative_circuit</a:t>
            </a:r>
            <a:r>
              <a:rPr lang="en-US" sz="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endParaRPr lang="en-US" sz="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U-Turn Arrow 5"/>
          <p:cNvSpPr/>
          <p:nvPr/>
        </p:nvSpPr>
        <p:spPr bwMode="auto">
          <a:xfrm rot="16200000" flipH="1">
            <a:off x="5577258" y="1605041"/>
            <a:ext cx="1121790" cy="1249203"/>
          </a:xfrm>
          <a:prstGeom prst="uturnArrow">
            <a:avLst>
              <a:gd name="adj1" fmla="val 12220"/>
              <a:gd name="adj2" fmla="val 16710"/>
              <a:gd name="adj3" fmla="val 28053"/>
              <a:gd name="adj4" fmla="val 43750"/>
              <a:gd name="adj5" fmla="val 75000"/>
            </a:avLst>
          </a:prstGeom>
          <a:solidFill>
            <a:srgbClr val="FFCCCC">
              <a:alpha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25823" y="1330123"/>
            <a:ext cx="1151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9999"/>
                </a:solidFill>
                <a:latin typeface="+mj-lt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77086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Edwin Howard Armstrong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5031129" cy="4335463"/>
          </a:xfrm>
        </p:spPr>
        <p:txBody>
          <a:bodyPr/>
          <a:lstStyle/>
          <a:p>
            <a:r>
              <a:rPr lang="en-US" dirty="0" smtClean="0"/>
              <a:t>Armstrong joined both WWs, and allowed the US Military to use his patents for free</a:t>
            </a:r>
          </a:p>
          <a:p>
            <a:r>
              <a:rPr lang="en-US" dirty="0" smtClean="0"/>
              <a:t>In 1918, during WW-I, he invented the </a:t>
            </a:r>
            <a:r>
              <a:rPr lang="en-US" i="1" dirty="0" err="1" smtClean="0"/>
              <a:t>superheterodyne</a:t>
            </a:r>
            <a:r>
              <a:rPr lang="en-US" dirty="0" smtClean="0"/>
              <a:t> receiver; which is still used in most of today’s radios</a:t>
            </a:r>
          </a:p>
          <a:p>
            <a:r>
              <a:rPr lang="en-US" dirty="0" smtClean="0"/>
              <a:t>In 1922, he invented the </a:t>
            </a:r>
            <a:r>
              <a:rPr lang="en-US" i="1" dirty="0" smtClean="0"/>
              <a:t>super-regenerative</a:t>
            </a:r>
            <a:r>
              <a:rPr lang="en-US" dirty="0" smtClean="0"/>
              <a:t> receiver, which today finds applications in simple low-cost radio remote controls</a:t>
            </a:r>
          </a:p>
          <a:p>
            <a:r>
              <a:rPr lang="en-US" dirty="0" smtClean="0"/>
              <a:t>In 1935, he invented the </a:t>
            </a:r>
            <a:r>
              <a:rPr lang="en-US" i="1" dirty="0" smtClean="0"/>
              <a:t>frequency modulation (FM)</a:t>
            </a:r>
            <a:r>
              <a:rPr lang="en-US" dirty="0" smtClean="0"/>
              <a:t> radio</a:t>
            </a:r>
          </a:p>
          <a:p>
            <a:r>
              <a:rPr lang="en-US" dirty="0" smtClean="0"/>
              <a:t>Armstrong made profound contributions to radio technologies; but he was not a successful businessman</a:t>
            </a:r>
          </a:p>
          <a:p>
            <a:r>
              <a:rPr lang="en-US" dirty="0" smtClean="0"/>
              <a:t>Committed suicide in 1954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66153" y="6627168"/>
            <a:ext cx="280264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2">
                    <a:lumMod val="75000"/>
                    <a:lumOff val="25000"/>
                  </a:schemeClr>
                </a:solidFill>
                <a:hlinkClick r:id="rId2"/>
              </a:rPr>
              <a:t>http://</a:t>
            </a:r>
            <a:r>
              <a:rPr lang="en-US" sz="800" dirty="0" smtClean="0">
                <a:solidFill>
                  <a:schemeClr val="bg2">
                    <a:lumMod val="75000"/>
                    <a:lumOff val="25000"/>
                  </a:schemeClr>
                </a:solidFill>
                <a:hlinkClick r:id="rId2"/>
              </a:rPr>
              <a:t>en.wikipedia.org/wiki/Edwin_Howard_Armstrong</a:t>
            </a:r>
            <a:endParaRPr lang="en-US" sz="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Picture 2" descr="http://upload.wikimedia.org/wikipedia/commons/7/71/Edwin_Armstrong_at_blackboar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812" y="979624"/>
            <a:ext cx="2338213" cy="233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638801" y="3314855"/>
            <a:ext cx="3393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ea typeface="Tahoma" panose="020B0604030504040204" pitchFamily="34" charset="0"/>
                <a:cs typeface="Kalinga" panose="020B0502040204020203" pitchFamily="34" charset="0"/>
              </a:rPr>
              <a:t>Armstrong explaining the super-regenerative receiver, New York, 1922</a:t>
            </a:r>
          </a:p>
        </p:txBody>
      </p:sp>
      <p:pic>
        <p:nvPicPr>
          <p:cNvPr id="6150" name="Picture 6" descr="http://upload.wikimedia.org/wikipedia/commons/a/a5/First_portable_radio%2C_1923_-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686" y="3762185"/>
            <a:ext cx="2950464" cy="195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475061" y="5780783"/>
            <a:ext cx="31917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Armstrong and his new wife Esther Marion </a:t>
            </a:r>
            <a:r>
              <a:rPr lang="en-US" sz="14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MacInnis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 </a:t>
            </a:r>
            <a:r>
              <a:rPr lang="en-US" sz="14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 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1923. The radio is a portable </a:t>
            </a:r>
            <a:r>
              <a:rPr lang="en-US" sz="14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superheterodyne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that Armstrong built as a present for her.</a:t>
            </a:r>
          </a:p>
        </p:txBody>
      </p:sp>
    </p:spTree>
    <p:extLst>
      <p:ext uri="{BB962C8B-B14F-4D97-AF65-F5344CB8AC3E}">
        <p14:creationId xmlns:p14="http://schemas.microsoft.com/office/powerpoint/2010/main" val="303359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0"/>
            <a:ext cx="8493126" cy="914400"/>
          </a:xfrm>
        </p:spPr>
        <p:txBody>
          <a:bodyPr>
            <a:normAutofit/>
          </a:bodyPr>
          <a:lstStyle/>
          <a:p>
            <a:r>
              <a:rPr lang="en-US" dirty="0" err="1" smtClean="0"/>
              <a:t>Superheterodyne</a:t>
            </a:r>
            <a:r>
              <a:rPr lang="en-US" dirty="0" smtClean="0"/>
              <a:t> Receiver – Heterodyne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Let’s start with “heterodyne” </a:t>
            </a:r>
          </a:p>
          <a:p>
            <a:pPr lvl="1"/>
            <a:r>
              <a:rPr lang="en-US" dirty="0" smtClean="0"/>
              <a:t>“Heterodyning </a:t>
            </a:r>
            <a:r>
              <a:rPr lang="en-US" dirty="0"/>
              <a:t>is a radio signal processing technique popularized by Canadian inventor-engineer Reginald Fessenden in 1901, in which new frequencies are created by combining or mixing two </a:t>
            </a:r>
            <a:r>
              <a:rPr lang="en-US" dirty="0" smtClean="0"/>
              <a:t>frequencies.”</a:t>
            </a:r>
          </a:p>
          <a:p>
            <a:pPr lvl="1"/>
            <a:r>
              <a:rPr lang="en-US" dirty="0" smtClean="0"/>
              <a:t>“The </a:t>
            </a:r>
            <a:r>
              <a:rPr lang="en-US" dirty="0"/>
              <a:t>two frequencies are combined in a nonlinear signal-processing device such as a vacuum tube, transistor, or diode, usually called a </a:t>
            </a:r>
            <a:r>
              <a:rPr lang="en-US" i="1" dirty="0"/>
              <a:t>mixer</a:t>
            </a:r>
            <a:r>
              <a:rPr lang="en-US" dirty="0" smtClean="0"/>
              <a:t>. In </a:t>
            </a:r>
            <a:r>
              <a:rPr lang="en-US" dirty="0"/>
              <a:t>the most common application, two signals at frequencies </a:t>
            </a:r>
            <a:r>
              <a:rPr lang="en-US" i="1" dirty="0"/>
              <a:t>f</a:t>
            </a:r>
            <a:r>
              <a:rPr lang="en-US" i="1" baseline="-25000" dirty="0"/>
              <a:t>1</a:t>
            </a:r>
            <a:r>
              <a:rPr lang="en-US" dirty="0"/>
              <a:t> and </a:t>
            </a:r>
            <a:r>
              <a:rPr lang="en-US" i="1" dirty="0"/>
              <a:t>f</a:t>
            </a:r>
            <a:r>
              <a:rPr lang="en-US" i="1" baseline="-25000" dirty="0"/>
              <a:t>2</a:t>
            </a:r>
            <a:r>
              <a:rPr lang="en-US" dirty="0"/>
              <a:t> are mixed, creating two new signals, one at the sum </a:t>
            </a:r>
            <a:r>
              <a:rPr lang="en-US" i="1" dirty="0"/>
              <a:t>f</a:t>
            </a:r>
            <a:r>
              <a:rPr lang="en-US" i="1" baseline="-25000" dirty="0"/>
              <a:t>1</a:t>
            </a:r>
            <a:r>
              <a:rPr lang="en-US" dirty="0"/>
              <a:t> + </a:t>
            </a:r>
            <a:r>
              <a:rPr lang="en-US" i="1" dirty="0"/>
              <a:t>f</a:t>
            </a:r>
            <a:r>
              <a:rPr lang="en-US" i="1" baseline="-25000" dirty="0"/>
              <a:t>2</a:t>
            </a:r>
            <a:r>
              <a:rPr lang="en-US" dirty="0"/>
              <a:t> of the two frequencies, and the other at the difference </a:t>
            </a:r>
            <a:r>
              <a:rPr lang="en-US" i="1" dirty="0"/>
              <a:t>f</a:t>
            </a:r>
            <a:r>
              <a:rPr lang="en-US" i="1" baseline="-25000" dirty="0"/>
              <a:t>1</a:t>
            </a:r>
            <a:r>
              <a:rPr lang="en-US" dirty="0"/>
              <a:t> − </a:t>
            </a:r>
            <a:r>
              <a:rPr lang="en-US" i="1" dirty="0"/>
              <a:t>f</a:t>
            </a:r>
            <a:r>
              <a:rPr lang="en-US" i="1" baseline="-25000" dirty="0"/>
              <a:t>2</a:t>
            </a:r>
            <a:r>
              <a:rPr lang="en-US" dirty="0" smtClean="0"/>
              <a:t>. </a:t>
            </a:r>
            <a:r>
              <a:rPr lang="en-US" dirty="0"/>
              <a:t>These new frequencies are called </a:t>
            </a:r>
            <a:r>
              <a:rPr lang="en-US" i="1" dirty="0"/>
              <a:t>heterodynes</a:t>
            </a:r>
            <a:r>
              <a:rPr lang="en-US" dirty="0"/>
              <a:t>. Typically only one of the new frequencies is desired, and the other signal is filtered out of the output of the mixer</a:t>
            </a:r>
            <a:r>
              <a:rPr lang="en-US" dirty="0" smtClean="0"/>
              <a:t>.” </a:t>
            </a:r>
          </a:p>
          <a:p>
            <a:pPr lvl="1"/>
            <a:endParaRPr lang="en-US" dirty="0"/>
          </a:p>
        </p:txBody>
      </p:sp>
      <p:pic>
        <p:nvPicPr>
          <p:cNvPr id="1026" name="Picture 2" descr="http://upload.wikimedia.org/wikipedia/commons/thumb/0/05/IdealMixer.svg/350px-IdealMixer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544" y="4320250"/>
            <a:ext cx="33337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623179" y="4935031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</a:rPr>
              <a:t>f</a:t>
            </a:r>
            <a:r>
              <a:rPr lang="en-US" i="1" baseline="-25000" dirty="0" smtClean="0">
                <a:solidFill>
                  <a:srgbClr val="000000"/>
                </a:solidFill>
              </a:rPr>
              <a:t>1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31671" y="6301451"/>
            <a:ext cx="4491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</a:rPr>
              <a:t>f</a:t>
            </a:r>
            <a:r>
              <a:rPr lang="en-US" i="1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29441" y="4640213"/>
            <a:ext cx="9637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f</a:t>
            </a:r>
            <a:r>
              <a:rPr lang="en-US" i="1" baseline="-25000" dirty="0">
                <a:solidFill>
                  <a:srgbClr val="00000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 + </a:t>
            </a:r>
            <a:r>
              <a:rPr lang="en-US" i="1" dirty="0">
                <a:solidFill>
                  <a:srgbClr val="000000"/>
                </a:solidFill>
              </a:rPr>
              <a:t>f</a:t>
            </a:r>
            <a:r>
              <a:rPr lang="en-US" i="1" baseline="-25000" dirty="0">
                <a:solidFill>
                  <a:srgbClr val="000000"/>
                </a:solidFill>
              </a:rPr>
              <a:t>2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6529441" y="5249131"/>
            <a:ext cx="9637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f</a:t>
            </a:r>
            <a:r>
              <a:rPr lang="en-US" i="1" baseline="-25000" dirty="0">
                <a:solidFill>
                  <a:srgbClr val="00000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− </a:t>
            </a:r>
            <a:r>
              <a:rPr lang="en-US" i="1" dirty="0">
                <a:solidFill>
                  <a:srgbClr val="000000"/>
                </a:solidFill>
              </a:rPr>
              <a:t>f</a:t>
            </a:r>
            <a:r>
              <a:rPr lang="en-US" i="1" baseline="-25000" dirty="0">
                <a:solidFill>
                  <a:srgbClr val="000000"/>
                </a:solidFill>
              </a:rPr>
              <a:t>2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73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0"/>
            <a:ext cx="8493126" cy="914400"/>
          </a:xfrm>
        </p:spPr>
        <p:txBody>
          <a:bodyPr>
            <a:normAutofit/>
          </a:bodyPr>
          <a:lstStyle/>
          <a:p>
            <a:r>
              <a:rPr lang="en-US" dirty="0" err="1" smtClean="0"/>
              <a:t>Superheterodyne</a:t>
            </a:r>
            <a:r>
              <a:rPr lang="en-US" dirty="0" smtClean="0"/>
              <a:t> Receiver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Move the incoming RF signal to a much lower frequency for detection</a:t>
            </a:r>
          </a:p>
          <a:p>
            <a:pPr lvl="1"/>
            <a:r>
              <a:rPr lang="en-US" dirty="0"/>
              <a:t>It is easier to build detectors at lower frequencies</a:t>
            </a:r>
          </a:p>
          <a:p>
            <a:pPr lvl="1"/>
            <a:r>
              <a:rPr lang="en-US" dirty="0" smtClean="0"/>
              <a:t>It is easier have gain at lower frequencies</a:t>
            </a:r>
          </a:p>
          <a:p>
            <a:pPr lvl="1"/>
            <a:r>
              <a:rPr lang="en-US" dirty="0" smtClean="0"/>
              <a:t>Gain can also be distributed across different frequencies to avoid oscillation</a:t>
            </a:r>
          </a:p>
          <a:p>
            <a:pPr lvl="1"/>
            <a:r>
              <a:rPr lang="en-US" dirty="0" smtClean="0"/>
              <a:t>Great performance </a:t>
            </a:r>
          </a:p>
          <a:p>
            <a:pPr lvl="1"/>
            <a:endParaRPr lang="en-US" dirty="0"/>
          </a:p>
        </p:txBody>
      </p:sp>
      <p:pic>
        <p:nvPicPr>
          <p:cNvPr id="1026" name="Picture 2" descr="http://www.tpub.com/neets/book17/0018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199" y="3558193"/>
            <a:ext cx="5286375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21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0"/>
            <a:ext cx="8493126" cy="914400"/>
          </a:xfrm>
        </p:spPr>
        <p:txBody>
          <a:bodyPr>
            <a:normAutofit/>
          </a:bodyPr>
          <a:lstStyle/>
          <a:p>
            <a:r>
              <a:rPr lang="en-US" dirty="0" err="1" smtClean="0"/>
              <a:t>Superheterodyne</a:t>
            </a:r>
            <a:r>
              <a:rPr lang="en-US" dirty="0" smtClean="0"/>
              <a:t> Receiver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Block diagram with a more modern look</a:t>
            </a:r>
          </a:p>
          <a:p>
            <a:pPr lvl="1"/>
            <a:r>
              <a:rPr lang="en-US" dirty="0" smtClean="0"/>
              <a:t>Principles are still the same</a:t>
            </a:r>
            <a:endParaRPr lang="en-US" dirty="0"/>
          </a:p>
        </p:txBody>
      </p:sp>
      <p:pic>
        <p:nvPicPr>
          <p:cNvPr id="2050" name="Picture 2" descr="http://mwrf.com/site-files/mwrf.com/files/archive/mwrf.com/Files/30/7470/Figure_0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93" y="1623792"/>
            <a:ext cx="6924907" cy="303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464112" y="6611779"/>
            <a:ext cx="52283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http://mwrf.com/components/quad-demodulators-arm-direct-conversion-receivers</a:t>
            </a:r>
          </a:p>
        </p:txBody>
      </p:sp>
    </p:spTree>
    <p:extLst>
      <p:ext uri="{BB962C8B-B14F-4D97-AF65-F5344CB8AC3E}">
        <p14:creationId xmlns:p14="http://schemas.microsoft.com/office/powerpoint/2010/main" val="221890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Field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http://solarwiki.ucdavis.edu/@api/deki/files/90/=Field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219200"/>
            <a:ext cx="476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8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0"/>
            <a:ext cx="8493126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Homodyne (Direct Conversion) Receiver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There is no IF, move the RF signal to base-band directly</a:t>
            </a:r>
          </a:p>
          <a:p>
            <a:pPr lvl="1"/>
            <a:r>
              <a:rPr lang="en-US" dirty="0" smtClean="0"/>
              <a:t>A very flexible architecture</a:t>
            </a:r>
          </a:p>
          <a:p>
            <a:pPr lvl="1"/>
            <a:r>
              <a:rPr lang="en-US" dirty="0" smtClean="0"/>
              <a:t>There are number of technical issues initially; was not very popular for a longtime</a:t>
            </a:r>
          </a:p>
          <a:p>
            <a:pPr lvl="1"/>
            <a:r>
              <a:rPr lang="en-US" dirty="0" smtClean="0"/>
              <a:t>Recently development in integrated circuit technologies has largely revived this architecture</a:t>
            </a:r>
          </a:p>
          <a:p>
            <a:pPr lvl="1"/>
            <a:endParaRPr lang="en-US" dirty="0"/>
          </a:p>
        </p:txBody>
      </p:sp>
      <p:pic>
        <p:nvPicPr>
          <p:cNvPr id="3074" name="Picture 2" descr="http://mwrf.com/site-files/mwrf.com/files/archive/mwrf.com/Files/30/7470/Figure_0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878" y="3100993"/>
            <a:ext cx="5476875" cy="240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73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RADAR – </a:t>
            </a:r>
            <a:r>
              <a:rPr lang="en-US" dirty="0" err="1" smtClean="0"/>
              <a:t>RA</a:t>
            </a:r>
            <a:r>
              <a:rPr lang="en-US" b="0" dirty="0" err="1" smtClean="0"/>
              <a:t>dio</a:t>
            </a:r>
            <a:r>
              <a:rPr lang="en-US" dirty="0" smtClean="0"/>
              <a:t> D</a:t>
            </a:r>
            <a:r>
              <a:rPr lang="en-US" b="0" dirty="0" smtClean="0"/>
              <a:t>etection</a:t>
            </a:r>
            <a:r>
              <a:rPr lang="en-US" dirty="0" smtClean="0"/>
              <a:t> A</a:t>
            </a:r>
            <a:r>
              <a:rPr lang="en-US" b="0" dirty="0" smtClean="0"/>
              <a:t>nd</a:t>
            </a:r>
            <a:r>
              <a:rPr lang="en-US" dirty="0" smtClean="0"/>
              <a:t> R</a:t>
            </a:r>
            <a:r>
              <a:rPr lang="en-US" b="0" dirty="0" smtClean="0"/>
              <a:t>anging</a:t>
            </a:r>
            <a:endParaRPr lang="en-US" b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Hertz was aware that electromagnetic waves can bounce off solid objects</a:t>
            </a:r>
          </a:p>
          <a:p>
            <a:r>
              <a:rPr lang="en-US" dirty="0" smtClean="0"/>
              <a:t>Patents on using radio waves to detect the presence of distant metallic objects were filed by German inventor Christian </a:t>
            </a:r>
            <a:r>
              <a:rPr lang="en-US" dirty="0" err="1" smtClean="0"/>
              <a:t>Hulsmeyer</a:t>
            </a:r>
            <a:r>
              <a:rPr lang="en-US" dirty="0" smtClean="0"/>
              <a:t> circa 1904 in Germany and Great Britain</a:t>
            </a:r>
          </a:p>
        </p:txBody>
      </p:sp>
      <p:pic>
        <p:nvPicPr>
          <p:cNvPr id="1026" name="Picture 2" descr="Hülsmeyer Bild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287" y="2706313"/>
            <a:ext cx="4554819" cy="3363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460250" y="6452356"/>
            <a:ext cx="23022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</a:t>
            </a:r>
            <a:r>
              <a:rPr lang="en-US" sz="12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heureka-stories.de/Inhalt</a:t>
            </a:r>
            <a:r>
              <a:rPr lang="en-US" sz="12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58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Magnetron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invention of the </a:t>
            </a:r>
            <a:r>
              <a:rPr lang="en-US" dirty="0"/>
              <a:t>magnetron by John Randall and Harry Boot in 1940 at the University of Birmingham, </a:t>
            </a:r>
            <a:r>
              <a:rPr lang="en-US" dirty="0" smtClean="0"/>
              <a:t>England, made it possible to generate very high power coherent radiation at microwave frequencies</a:t>
            </a:r>
          </a:p>
          <a:p>
            <a:r>
              <a:rPr lang="en-US" dirty="0" smtClean="0"/>
              <a:t>This finally made radar technologies practical for warfare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11097" y="654992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hlinkClick r:id="rId2"/>
              </a:rPr>
              <a:t>http://hyperphysics.phy-astr.gsu.edu/hbase/waves/magnetron.html</a:t>
            </a:r>
          </a:p>
          <a:p>
            <a:r>
              <a:rPr lang="en-US" sz="800" dirty="0" smtClean="0">
                <a:solidFill>
                  <a:schemeClr val="bg1"/>
                </a:solidFill>
                <a:hlinkClick r:id="rId2"/>
              </a:rPr>
              <a:t>http://microwavetubes.iwarp.com/How_Magnetron_Work.html</a:t>
            </a:r>
            <a:r>
              <a:rPr lang="en-US" sz="800" dirty="0" smtClean="0">
                <a:solidFill>
                  <a:schemeClr val="bg1"/>
                </a:solidFill>
              </a:rPr>
              <a:t> 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hyperphysics.phy-astr.gsu.edu/hbase/waves/imgwav/magnetronop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48" y="3100993"/>
            <a:ext cx="4050878" cy="252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hyperphysics.phy-astr.gsu.edu/hbase/waves/imgwav/magnetrontank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226" y="3100993"/>
            <a:ext cx="3638522" cy="252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60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RADAR</a:t>
            </a:r>
            <a:endParaRPr lang="en-US" b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Several nations started research on radar technologies before WWII; the term RADAR was coined by US Navy in 1940</a:t>
            </a:r>
          </a:p>
          <a:p>
            <a:r>
              <a:rPr lang="en-US" dirty="0" smtClean="0"/>
              <a:t>Military use was the main driving force for radar development</a:t>
            </a:r>
            <a:endParaRPr lang="en-US" dirty="0"/>
          </a:p>
        </p:txBody>
      </p:sp>
      <p:pic>
        <p:nvPicPr>
          <p:cNvPr id="5" name="Picture 4" descr="http://spitfiresite.com/uploaded_images/rdf-chain-hom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953" y="3114957"/>
            <a:ext cx="2709441" cy="150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spitfiresite.com/uploaded_images/deflat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765" y="2862215"/>
            <a:ext cx="2484699" cy="192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160718" y="4926907"/>
            <a:ext cx="29547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smtClean="0">
                <a:solidFill>
                  <a:srgbClr val="666066"/>
                </a:solidFill>
                <a:latin typeface="Arial" panose="020B0604020202020204" pitchFamily="34" charset="0"/>
              </a:rPr>
              <a:t>Germany: mid-war </a:t>
            </a:r>
            <a:r>
              <a:rPr lang="en-US" sz="1400" i="1" dirty="0">
                <a:solidFill>
                  <a:srgbClr val="666066"/>
                </a:solidFill>
                <a:latin typeface="Arial" panose="020B0604020202020204" pitchFamily="34" charset="0"/>
              </a:rPr>
              <a:t>ground radar station </a:t>
            </a:r>
            <a:r>
              <a:rPr lang="en-US" sz="1400" i="1" dirty="0" err="1">
                <a:solidFill>
                  <a:srgbClr val="666066"/>
                </a:solidFill>
                <a:latin typeface="Arial" panose="020B0604020202020204" pitchFamily="34" charset="0"/>
              </a:rPr>
              <a:t>FuMO</a:t>
            </a:r>
            <a:r>
              <a:rPr lang="en-US" sz="1400" i="1" dirty="0">
                <a:solidFill>
                  <a:srgbClr val="666066"/>
                </a:solidFill>
                <a:latin typeface="Arial" panose="020B0604020202020204" pitchFamily="34" charset="0"/>
              </a:rPr>
              <a:t> 214 </a:t>
            </a:r>
            <a:r>
              <a:rPr lang="en-US" sz="1400" i="1" dirty="0" err="1">
                <a:solidFill>
                  <a:srgbClr val="666066"/>
                </a:solidFill>
                <a:latin typeface="Arial" panose="020B0604020202020204" pitchFamily="34" charset="0"/>
              </a:rPr>
              <a:t>Würzburg-Riese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1314594" y="4685066"/>
            <a:ext cx="23361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smtClean="0">
                <a:solidFill>
                  <a:srgbClr val="666066"/>
                </a:solidFill>
                <a:latin typeface="Arial" panose="020B0604020202020204" pitchFamily="34" charset="0"/>
              </a:rPr>
              <a:t>British: Chain Home radars</a:t>
            </a:r>
            <a:endParaRPr lang="en-US" sz="1400" dirty="0"/>
          </a:p>
        </p:txBody>
      </p:sp>
      <p:sp>
        <p:nvSpPr>
          <p:cNvPr id="3" name="Rectangle 2"/>
          <p:cNvSpPr/>
          <p:nvPr/>
        </p:nvSpPr>
        <p:spPr>
          <a:xfrm>
            <a:off x="1463040" y="652494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</a:rPr>
              <a:t>Deflating British Radar Myths of World War II</a:t>
            </a:r>
          </a:p>
          <a:p>
            <a:r>
              <a:rPr lang="en-US" sz="800" dirty="0" smtClean="0">
                <a:solidFill>
                  <a:srgbClr val="000000"/>
                </a:solidFill>
                <a:hlinkClick r:id="rId4"/>
              </a:rPr>
              <a:t> http</a:t>
            </a:r>
            <a:r>
              <a:rPr lang="en-US" sz="800" dirty="0">
                <a:solidFill>
                  <a:srgbClr val="000000"/>
                </a:solidFill>
                <a:hlinkClick r:id="rId4"/>
              </a:rPr>
              <a:t>://</a:t>
            </a:r>
            <a:r>
              <a:rPr lang="en-US" sz="800" dirty="0" smtClean="0">
                <a:solidFill>
                  <a:srgbClr val="000000"/>
                </a:solidFill>
                <a:hlinkClick r:id="rId4"/>
              </a:rPr>
              <a:t>spitfiresite.com/2010/04/deflating-british-radar-myths-of-world-war-ii.html/6</a:t>
            </a:r>
            <a:r>
              <a:rPr lang="en-US" sz="800" dirty="0" smtClean="0">
                <a:solidFill>
                  <a:srgbClr val="000000"/>
                </a:solidFill>
              </a:rPr>
              <a:t> </a:t>
            </a:r>
          </a:p>
          <a:p>
            <a:endParaRPr lang="en-US" sz="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61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Proximity Fuse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400" dirty="0" smtClean="0"/>
              <a:t> Radio proximity fuse developed by the Applied Physics Laboratory during WWII</a:t>
            </a:r>
          </a:p>
          <a:p>
            <a:r>
              <a:rPr lang="en-US" sz="2400" dirty="0" smtClean="0"/>
              <a:t> Arguably the simplest radar</a:t>
            </a:r>
          </a:p>
          <a:p>
            <a:pPr>
              <a:buNone/>
            </a:pP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428750" y="6422898"/>
            <a:ext cx="5607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+mj-lt"/>
              </a:rPr>
              <a:t>Further reading:	 </a:t>
            </a:r>
            <a:r>
              <a:rPr lang="en-US" sz="1200" dirty="0" smtClean="0">
                <a:hlinkClick r:id="rId2"/>
              </a:rPr>
              <a:t>http://www.history.navy.mil/faqs/faq96-1.htm</a:t>
            </a:r>
            <a:endParaRPr lang="en-US" sz="12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+mj-lt"/>
              </a:rPr>
              <a:t>		 </a:t>
            </a:r>
            <a:r>
              <a:rPr lang="en-US" sz="1200" dirty="0" smtClean="0">
                <a:hlinkClick r:id="rId3"/>
              </a:rPr>
              <a:t>http://www.jhuapl.edu/aboutapl/heritage/fuze/default.asp</a:t>
            </a:r>
            <a:endParaRPr lang="en-US" sz="1200" dirty="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30402" name="Picture 2" descr="File:MK53 fuz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3332" y="2876550"/>
            <a:ext cx="2226417" cy="3152776"/>
          </a:xfrm>
          <a:prstGeom prst="rect">
            <a:avLst/>
          </a:prstGeom>
          <a:noFill/>
        </p:spPr>
      </p:pic>
      <p:grpSp>
        <p:nvGrpSpPr>
          <p:cNvPr id="7" name="Group 5"/>
          <p:cNvGrpSpPr>
            <a:grpSpLocks noChangeAspect="1"/>
          </p:cNvGrpSpPr>
          <p:nvPr/>
        </p:nvGrpSpPr>
        <p:grpSpPr bwMode="auto">
          <a:xfrm flipH="1">
            <a:off x="7144700" y="2876550"/>
            <a:ext cx="1266826" cy="635452"/>
            <a:chOff x="1947" y="1692"/>
            <a:chExt cx="1866" cy="936"/>
          </a:xfrm>
        </p:grpSpPr>
        <p:sp>
          <p:nvSpPr>
            <p:cNvPr id="8" name="AutoShape 4"/>
            <p:cNvSpPr>
              <a:spLocks noChangeAspect="1" noChangeArrowheads="1" noTextEdit="1"/>
            </p:cNvSpPr>
            <p:nvPr/>
          </p:nvSpPr>
          <p:spPr bwMode="auto">
            <a:xfrm>
              <a:off x="1947" y="1692"/>
              <a:ext cx="1866" cy="9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2138" y="2235"/>
              <a:ext cx="402" cy="126"/>
            </a:xfrm>
            <a:custGeom>
              <a:avLst/>
              <a:gdLst/>
              <a:ahLst/>
              <a:cxnLst>
                <a:cxn ang="0">
                  <a:pos x="504" y="251"/>
                </a:cxn>
                <a:cxn ang="0">
                  <a:pos x="0" y="225"/>
                </a:cxn>
                <a:cxn ang="0">
                  <a:pos x="188" y="48"/>
                </a:cxn>
                <a:cxn ang="0">
                  <a:pos x="804" y="0"/>
                </a:cxn>
                <a:cxn ang="0">
                  <a:pos x="504" y="251"/>
                </a:cxn>
                <a:cxn ang="0">
                  <a:pos x="504" y="251"/>
                </a:cxn>
              </a:cxnLst>
              <a:rect l="0" t="0" r="r" b="b"/>
              <a:pathLst>
                <a:path w="804" h="251">
                  <a:moveTo>
                    <a:pt x="504" y="251"/>
                  </a:moveTo>
                  <a:lnTo>
                    <a:pt x="0" y="225"/>
                  </a:lnTo>
                  <a:lnTo>
                    <a:pt x="188" y="48"/>
                  </a:lnTo>
                  <a:lnTo>
                    <a:pt x="804" y="0"/>
                  </a:lnTo>
                  <a:lnTo>
                    <a:pt x="504" y="251"/>
                  </a:lnTo>
                  <a:lnTo>
                    <a:pt x="504" y="251"/>
                  </a:lnTo>
                  <a:close/>
                </a:path>
              </a:pathLst>
            </a:custGeom>
            <a:solidFill>
              <a:srgbClr val="4F42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3088" y="1711"/>
              <a:ext cx="462" cy="167"/>
            </a:xfrm>
            <a:custGeom>
              <a:avLst/>
              <a:gdLst/>
              <a:ahLst/>
              <a:cxnLst>
                <a:cxn ang="0">
                  <a:pos x="0" y="335"/>
                </a:cxn>
                <a:cxn ang="0">
                  <a:pos x="468" y="295"/>
                </a:cxn>
                <a:cxn ang="0">
                  <a:pos x="685" y="225"/>
                </a:cxn>
                <a:cxn ang="0">
                  <a:pos x="924" y="0"/>
                </a:cxn>
                <a:cxn ang="0">
                  <a:pos x="654" y="55"/>
                </a:cxn>
                <a:cxn ang="0">
                  <a:pos x="601" y="95"/>
                </a:cxn>
                <a:cxn ang="0">
                  <a:pos x="533" y="76"/>
                </a:cxn>
                <a:cxn ang="0">
                  <a:pos x="531" y="74"/>
                </a:cxn>
                <a:cxn ang="0">
                  <a:pos x="527" y="72"/>
                </a:cxn>
                <a:cxn ang="0">
                  <a:pos x="519" y="67"/>
                </a:cxn>
                <a:cxn ang="0">
                  <a:pos x="512" y="61"/>
                </a:cxn>
                <a:cxn ang="0">
                  <a:pos x="504" y="57"/>
                </a:cxn>
                <a:cxn ang="0">
                  <a:pos x="499" y="53"/>
                </a:cxn>
                <a:cxn ang="0">
                  <a:pos x="491" y="50"/>
                </a:cxn>
                <a:cxn ang="0">
                  <a:pos x="485" y="48"/>
                </a:cxn>
                <a:cxn ang="0">
                  <a:pos x="476" y="44"/>
                </a:cxn>
                <a:cxn ang="0">
                  <a:pos x="468" y="40"/>
                </a:cxn>
                <a:cxn ang="0">
                  <a:pos x="459" y="36"/>
                </a:cxn>
                <a:cxn ang="0">
                  <a:pos x="451" y="34"/>
                </a:cxn>
                <a:cxn ang="0">
                  <a:pos x="440" y="30"/>
                </a:cxn>
                <a:cxn ang="0">
                  <a:pos x="428" y="27"/>
                </a:cxn>
                <a:cxn ang="0">
                  <a:pos x="417" y="25"/>
                </a:cxn>
                <a:cxn ang="0">
                  <a:pos x="405" y="23"/>
                </a:cxn>
                <a:cxn ang="0">
                  <a:pos x="392" y="21"/>
                </a:cxn>
                <a:cxn ang="0">
                  <a:pos x="379" y="19"/>
                </a:cxn>
                <a:cxn ang="0">
                  <a:pos x="365" y="19"/>
                </a:cxn>
                <a:cxn ang="0">
                  <a:pos x="352" y="21"/>
                </a:cxn>
                <a:cxn ang="0">
                  <a:pos x="345" y="21"/>
                </a:cxn>
                <a:cxn ang="0">
                  <a:pos x="339" y="21"/>
                </a:cxn>
                <a:cxn ang="0">
                  <a:pos x="331" y="21"/>
                </a:cxn>
                <a:cxn ang="0">
                  <a:pos x="324" y="23"/>
                </a:cxn>
                <a:cxn ang="0">
                  <a:pos x="316" y="23"/>
                </a:cxn>
                <a:cxn ang="0">
                  <a:pos x="308" y="23"/>
                </a:cxn>
                <a:cxn ang="0">
                  <a:pos x="301" y="25"/>
                </a:cxn>
                <a:cxn ang="0">
                  <a:pos x="293" y="27"/>
                </a:cxn>
                <a:cxn ang="0">
                  <a:pos x="284" y="29"/>
                </a:cxn>
                <a:cxn ang="0">
                  <a:pos x="276" y="30"/>
                </a:cxn>
                <a:cxn ang="0">
                  <a:pos x="267" y="32"/>
                </a:cxn>
                <a:cxn ang="0">
                  <a:pos x="259" y="36"/>
                </a:cxn>
                <a:cxn ang="0">
                  <a:pos x="251" y="38"/>
                </a:cxn>
                <a:cxn ang="0">
                  <a:pos x="244" y="42"/>
                </a:cxn>
                <a:cxn ang="0">
                  <a:pos x="234" y="46"/>
                </a:cxn>
                <a:cxn ang="0">
                  <a:pos x="227" y="50"/>
                </a:cxn>
                <a:cxn ang="0">
                  <a:pos x="4" y="207"/>
                </a:cxn>
                <a:cxn ang="0">
                  <a:pos x="0" y="335"/>
                </a:cxn>
                <a:cxn ang="0">
                  <a:pos x="0" y="335"/>
                </a:cxn>
              </a:cxnLst>
              <a:rect l="0" t="0" r="r" b="b"/>
              <a:pathLst>
                <a:path w="924" h="335">
                  <a:moveTo>
                    <a:pt x="0" y="335"/>
                  </a:moveTo>
                  <a:lnTo>
                    <a:pt x="468" y="295"/>
                  </a:lnTo>
                  <a:lnTo>
                    <a:pt x="685" y="225"/>
                  </a:lnTo>
                  <a:lnTo>
                    <a:pt x="924" y="0"/>
                  </a:lnTo>
                  <a:lnTo>
                    <a:pt x="654" y="55"/>
                  </a:lnTo>
                  <a:lnTo>
                    <a:pt x="601" y="95"/>
                  </a:lnTo>
                  <a:lnTo>
                    <a:pt x="533" y="76"/>
                  </a:lnTo>
                  <a:lnTo>
                    <a:pt x="531" y="74"/>
                  </a:lnTo>
                  <a:lnTo>
                    <a:pt x="527" y="72"/>
                  </a:lnTo>
                  <a:lnTo>
                    <a:pt x="519" y="67"/>
                  </a:lnTo>
                  <a:lnTo>
                    <a:pt x="512" y="61"/>
                  </a:lnTo>
                  <a:lnTo>
                    <a:pt x="504" y="57"/>
                  </a:lnTo>
                  <a:lnTo>
                    <a:pt x="499" y="53"/>
                  </a:lnTo>
                  <a:lnTo>
                    <a:pt x="491" y="50"/>
                  </a:lnTo>
                  <a:lnTo>
                    <a:pt x="485" y="48"/>
                  </a:lnTo>
                  <a:lnTo>
                    <a:pt x="476" y="44"/>
                  </a:lnTo>
                  <a:lnTo>
                    <a:pt x="468" y="40"/>
                  </a:lnTo>
                  <a:lnTo>
                    <a:pt x="459" y="36"/>
                  </a:lnTo>
                  <a:lnTo>
                    <a:pt x="451" y="34"/>
                  </a:lnTo>
                  <a:lnTo>
                    <a:pt x="440" y="30"/>
                  </a:lnTo>
                  <a:lnTo>
                    <a:pt x="428" y="27"/>
                  </a:lnTo>
                  <a:lnTo>
                    <a:pt x="417" y="25"/>
                  </a:lnTo>
                  <a:lnTo>
                    <a:pt x="405" y="23"/>
                  </a:lnTo>
                  <a:lnTo>
                    <a:pt x="392" y="21"/>
                  </a:lnTo>
                  <a:lnTo>
                    <a:pt x="379" y="19"/>
                  </a:lnTo>
                  <a:lnTo>
                    <a:pt x="365" y="19"/>
                  </a:lnTo>
                  <a:lnTo>
                    <a:pt x="352" y="21"/>
                  </a:lnTo>
                  <a:lnTo>
                    <a:pt x="345" y="21"/>
                  </a:lnTo>
                  <a:lnTo>
                    <a:pt x="339" y="21"/>
                  </a:lnTo>
                  <a:lnTo>
                    <a:pt x="331" y="21"/>
                  </a:lnTo>
                  <a:lnTo>
                    <a:pt x="324" y="23"/>
                  </a:lnTo>
                  <a:lnTo>
                    <a:pt x="316" y="23"/>
                  </a:lnTo>
                  <a:lnTo>
                    <a:pt x="308" y="23"/>
                  </a:lnTo>
                  <a:lnTo>
                    <a:pt x="301" y="25"/>
                  </a:lnTo>
                  <a:lnTo>
                    <a:pt x="293" y="27"/>
                  </a:lnTo>
                  <a:lnTo>
                    <a:pt x="284" y="29"/>
                  </a:lnTo>
                  <a:lnTo>
                    <a:pt x="276" y="30"/>
                  </a:lnTo>
                  <a:lnTo>
                    <a:pt x="267" y="32"/>
                  </a:lnTo>
                  <a:lnTo>
                    <a:pt x="259" y="36"/>
                  </a:lnTo>
                  <a:lnTo>
                    <a:pt x="251" y="38"/>
                  </a:lnTo>
                  <a:lnTo>
                    <a:pt x="244" y="42"/>
                  </a:lnTo>
                  <a:lnTo>
                    <a:pt x="234" y="46"/>
                  </a:lnTo>
                  <a:lnTo>
                    <a:pt x="227" y="50"/>
                  </a:lnTo>
                  <a:lnTo>
                    <a:pt x="4" y="207"/>
                  </a:lnTo>
                  <a:lnTo>
                    <a:pt x="0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4736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2115" y="1922"/>
              <a:ext cx="816" cy="212"/>
            </a:xfrm>
            <a:custGeom>
              <a:avLst/>
              <a:gdLst/>
              <a:ahLst/>
              <a:cxnLst>
                <a:cxn ang="0">
                  <a:pos x="1631" y="0"/>
                </a:cxn>
                <a:cxn ang="0">
                  <a:pos x="321" y="2"/>
                </a:cxn>
                <a:cxn ang="0">
                  <a:pos x="20" y="69"/>
                </a:cxn>
                <a:cxn ang="0">
                  <a:pos x="0" y="213"/>
                </a:cxn>
                <a:cxn ang="0">
                  <a:pos x="979" y="425"/>
                </a:cxn>
                <a:cxn ang="0">
                  <a:pos x="1631" y="0"/>
                </a:cxn>
                <a:cxn ang="0">
                  <a:pos x="1631" y="0"/>
                </a:cxn>
              </a:cxnLst>
              <a:rect l="0" t="0" r="r" b="b"/>
              <a:pathLst>
                <a:path w="1631" h="425">
                  <a:moveTo>
                    <a:pt x="1631" y="0"/>
                  </a:moveTo>
                  <a:lnTo>
                    <a:pt x="321" y="2"/>
                  </a:lnTo>
                  <a:lnTo>
                    <a:pt x="20" y="69"/>
                  </a:lnTo>
                  <a:lnTo>
                    <a:pt x="0" y="213"/>
                  </a:lnTo>
                  <a:lnTo>
                    <a:pt x="979" y="425"/>
                  </a:lnTo>
                  <a:lnTo>
                    <a:pt x="1631" y="0"/>
                  </a:lnTo>
                  <a:lnTo>
                    <a:pt x="1631" y="0"/>
                  </a:lnTo>
                  <a:close/>
                </a:path>
              </a:pathLst>
            </a:custGeom>
            <a:solidFill>
              <a:srgbClr val="757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5"/>
            <p:cNvSpPr>
              <a:spLocks/>
            </p:cNvSpPr>
            <p:nvPr/>
          </p:nvSpPr>
          <p:spPr bwMode="auto">
            <a:xfrm>
              <a:off x="2438" y="1923"/>
              <a:ext cx="384" cy="230"/>
            </a:xfrm>
            <a:custGeom>
              <a:avLst/>
              <a:gdLst/>
              <a:ahLst/>
              <a:cxnLst>
                <a:cxn ang="0">
                  <a:pos x="753" y="0"/>
                </a:cxn>
                <a:cxn ang="0">
                  <a:pos x="753" y="147"/>
                </a:cxn>
                <a:cxn ang="0">
                  <a:pos x="768" y="461"/>
                </a:cxn>
                <a:cxn ang="0">
                  <a:pos x="766" y="459"/>
                </a:cxn>
                <a:cxn ang="0">
                  <a:pos x="762" y="459"/>
                </a:cxn>
                <a:cxn ang="0">
                  <a:pos x="757" y="459"/>
                </a:cxn>
                <a:cxn ang="0">
                  <a:pos x="749" y="459"/>
                </a:cxn>
                <a:cxn ang="0">
                  <a:pos x="738" y="457"/>
                </a:cxn>
                <a:cxn ang="0">
                  <a:pos x="728" y="457"/>
                </a:cxn>
                <a:cxn ang="0">
                  <a:pos x="720" y="457"/>
                </a:cxn>
                <a:cxn ang="0">
                  <a:pos x="713" y="457"/>
                </a:cxn>
                <a:cxn ang="0">
                  <a:pos x="705" y="457"/>
                </a:cxn>
                <a:cxn ang="0">
                  <a:pos x="700" y="457"/>
                </a:cxn>
                <a:cxn ang="0">
                  <a:pos x="690" y="455"/>
                </a:cxn>
                <a:cxn ang="0">
                  <a:pos x="681" y="453"/>
                </a:cxn>
                <a:cxn ang="0">
                  <a:pos x="673" y="451"/>
                </a:cxn>
                <a:cxn ang="0">
                  <a:pos x="665" y="451"/>
                </a:cxn>
                <a:cxn ang="0">
                  <a:pos x="656" y="451"/>
                </a:cxn>
                <a:cxn ang="0">
                  <a:pos x="646" y="451"/>
                </a:cxn>
                <a:cxn ang="0">
                  <a:pos x="637" y="449"/>
                </a:cxn>
                <a:cxn ang="0">
                  <a:pos x="627" y="449"/>
                </a:cxn>
                <a:cxn ang="0">
                  <a:pos x="618" y="449"/>
                </a:cxn>
                <a:cxn ang="0">
                  <a:pos x="608" y="447"/>
                </a:cxn>
                <a:cxn ang="0">
                  <a:pos x="597" y="447"/>
                </a:cxn>
                <a:cxn ang="0">
                  <a:pos x="587" y="447"/>
                </a:cxn>
                <a:cxn ang="0">
                  <a:pos x="578" y="445"/>
                </a:cxn>
                <a:cxn ang="0">
                  <a:pos x="568" y="445"/>
                </a:cxn>
                <a:cxn ang="0">
                  <a:pos x="557" y="445"/>
                </a:cxn>
                <a:cxn ang="0">
                  <a:pos x="547" y="445"/>
                </a:cxn>
                <a:cxn ang="0">
                  <a:pos x="536" y="444"/>
                </a:cxn>
                <a:cxn ang="0">
                  <a:pos x="527" y="442"/>
                </a:cxn>
                <a:cxn ang="0">
                  <a:pos x="517" y="442"/>
                </a:cxn>
                <a:cxn ang="0">
                  <a:pos x="508" y="442"/>
                </a:cxn>
                <a:cxn ang="0">
                  <a:pos x="496" y="440"/>
                </a:cxn>
                <a:cxn ang="0">
                  <a:pos x="485" y="438"/>
                </a:cxn>
                <a:cxn ang="0">
                  <a:pos x="475" y="438"/>
                </a:cxn>
                <a:cxn ang="0">
                  <a:pos x="468" y="438"/>
                </a:cxn>
                <a:cxn ang="0">
                  <a:pos x="456" y="436"/>
                </a:cxn>
                <a:cxn ang="0">
                  <a:pos x="447" y="434"/>
                </a:cxn>
                <a:cxn ang="0">
                  <a:pos x="437" y="434"/>
                </a:cxn>
                <a:cxn ang="0">
                  <a:pos x="430" y="434"/>
                </a:cxn>
                <a:cxn ang="0">
                  <a:pos x="420" y="432"/>
                </a:cxn>
                <a:cxn ang="0">
                  <a:pos x="412" y="432"/>
                </a:cxn>
                <a:cxn ang="0">
                  <a:pos x="405" y="430"/>
                </a:cxn>
                <a:cxn ang="0">
                  <a:pos x="397" y="430"/>
                </a:cxn>
                <a:cxn ang="0">
                  <a:pos x="388" y="430"/>
                </a:cxn>
                <a:cxn ang="0">
                  <a:pos x="380" y="428"/>
                </a:cxn>
                <a:cxn ang="0">
                  <a:pos x="373" y="426"/>
                </a:cxn>
                <a:cxn ang="0">
                  <a:pos x="369" y="426"/>
                </a:cxn>
                <a:cxn ang="0">
                  <a:pos x="355" y="426"/>
                </a:cxn>
                <a:cxn ang="0">
                  <a:pos x="348" y="426"/>
                </a:cxn>
                <a:cxn ang="0">
                  <a:pos x="338" y="425"/>
                </a:cxn>
                <a:cxn ang="0">
                  <a:pos x="333" y="423"/>
                </a:cxn>
                <a:cxn ang="0">
                  <a:pos x="329" y="423"/>
                </a:cxn>
                <a:cxn ang="0">
                  <a:pos x="0" y="358"/>
                </a:cxn>
                <a:cxn ang="0">
                  <a:pos x="188" y="175"/>
                </a:cxn>
                <a:cxn ang="0">
                  <a:pos x="300" y="172"/>
                </a:cxn>
                <a:cxn ang="0">
                  <a:pos x="468" y="0"/>
                </a:cxn>
                <a:cxn ang="0">
                  <a:pos x="753" y="0"/>
                </a:cxn>
                <a:cxn ang="0">
                  <a:pos x="753" y="0"/>
                </a:cxn>
              </a:cxnLst>
              <a:rect l="0" t="0" r="r" b="b"/>
              <a:pathLst>
                <a:path w="768" h="461">
                  <a:moveTo>
                    <a:pt x="753" y="0"/>
                  </a:moveTo>
                  <a:lnTo>
                    <a:pt x="753" y="147"/>
                  </a:lnTo>
                  <a:lnTo>
                    <a:pt x="768" y="461"/>
                  </a:lnTo>
                  <a:lnTo>
                    <a:pt x="766" y="459"/>
                  </a:lnTo>
                  <a:lnTo>
                    <a:pt x="762" y="459"/>
                  </a:lnTo>
                  <a:lnTo>
                    <a:pt x="757" y="459"/>
                  </a:lnTo>
                  <a:lnTo>
                    <a:pt x="749" y="459"/>
                  </a:lnTo>
                  <a:lnTo>
                    <a:pt x="738" y="457"/>
                  </a:lnTo>
                  <a:lnTo>
                    <a:pt x="728" y="457"/>
                  </a:lnTo>
                  <a:lnTo>
                    <a:pt x="720" y="457"/>
                  </a:lnTo>
                  <a:lnTo>
                    <a:pt x="713" y="457"/>
                  </a:lnTo>
                  <a:lnTo>
                    <a:pt x="705" y="457"/>
                  </a:lnTo>
                  <a:lnTo>
                    <a:pt x="700" y="457"/>
                  </a:lnTo>
                  <a:lnTo>
                    <a:pt x="690" y="455"/>
                  </a:lnTo>
                  <a:lnTo>
                    <a:pt x="681" y="453"/>
                  </a:lnTo>
                  <a:lnTo>
                    <a:pt x="673" y="451"/>
                  </a:lnTo>
                  <a:lnTo>
                    <a:pt x="665" y="451"/>
                  </a:lnTo>
                  <a:lnTo>
                    <a:pt x="656" y="451"/>
                  </a:lnTo>
                  <a:lnTo>
                    <a:pt x="646" y="451"/>
                  </a:lnTo>
                  <a:lnTo>
                    <a:pt x="637" y="449"/>
                  </a:lnTo>
                  <a:lnTo>
                    <a:pt x="627" y="449"/>
                  </a:lnTo>
                  <a:lnTo>
                    <a:pt x="618" y="449"/>
                  </a:lnTo>
                  <a:lnTo>
                    <a:pt x="608" y="447"/>
                  </a:lnTo>
                  <a:lnTo>
                    <a:pt x="597" y="447"/>
                  </a:lnTo>
                  <a:lnTo>
                    <a:pt x="587" y="447"/>
                  </a:lnTo>
                  <a:lnTo>
                    <a:pt x="578" y="445"/>
                  </a:lnTo>
                  <a:lnTo>
                    <a:pt x="568" y="445"/>
                  </a:lnTo>
                  <a:lnTo>
                    <a:pt x="557" y="445"/>
                  </a:lnTo>
                  <a:lnTo>
                    <a:pt x="547" y="445"/>
                  </a:lnTo>
                  <a:lnTo>
                    <a:pt x="536" y="444"/>
                  </a:lnTo>
                  <a:lnTo>
                    <a:pt x="527" y="442"/>
                  </a:lnTo>
                  <a:lnTo>
                    <a:pt x="517" y="442"/>
                  </a:lnTo>
                  <a:lnTo>
                    <a:pt x="508" y="442"/>
                  </a:lnTo>
                  <a:lnTo>
                    <a:pt x="496" y="440"/>
                  </a:lnTo>
                  <a:lnTo>
                    <a:pt x="485" y="438"/>
                  </a:lnTo>
                  <a:lnTo>
                    <a:pt x="475" y="438"/>
                  </a:lnTo>
                  <a:lnTo>
                    <a:pt x="468" y="438"/>
                  </a:lnTo>
                  <a:lnTo>
                    <a:pt x="456" y="436"/>
                  </a:lnTo>
                  <a:lnTo>
                    <a:pt x="447" y="434"/>
                  </a:lnTo>
                  <a:lnTo>
                    <a:pt x="437" y="434"/>
                  </a:lnTo>
                  <a:lnTo>
                    <a:pt x="430" y="434"/>
                  </a:lnTo>
                  <a:lnTo>
                    <a:pt x="420" y="432"/>
                  </a:lnTo>
                  <a:lnTo>
                    <a:pt x="412" y="432"/>
                  </a:lnTo>
                  <a:lnTo>
                    <a:pt x="405" y="430"/>
                  </a:lnTo>
                  <a:lnTo>
                    <a:pt x="397" y="430"/>
                  </a:lnTo>
                  <a:lnTo>
                    <a:pt x="388" y="430"/>
                  </a:lnTo>
                  <a:lnTo>
                    <a:pt x="380" y="428"/>
                  </a:lnTo>
                  <a:lnTo>
                    <a:pt x="373" y="426"/>
                  </a:lnTo>
                  <a:lnTo>
                    <a:pt x="369" y="426"/>
                  </a:lnTo>
                  <a:lnTo>
                    <a:pt x="355" y="426"/>
                  </a:lnTo>
                  <a:lnTo>
                    <a:pt x="348" y="426"/>
                  </a:lnTo>
                  <a:lnTo>
                    <a:pt x="338" y="425"/>
                  </a:lnTo>
                  <a:lnTo>
                    <a:pt x="333" y="423"/>
                  </a:lnTo>
                  <a:lnTo>
                    <a:pt x="329" y="423"/>
                  </a:lnTo>
                  <a:lnTo>
                    <a:pt x="0" y="358"/>
                  </a:lnTo>
                  <a:lnTo>
                    <a:pt x="188" y="175"/>
                  </a:lnTo>
                  <a:lnTo>
                    <a:pt x="300" y="172"/>
                  </a:lnTo>
                  <a:lnTo>
                    <a:pt x="468" y="0"/>
                  </a:lnTo>
                  <a:lnTo>
                    <a:pt x="753" y="0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94911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2184" y="1954"/>
              <a:ext cx="629" cy="327"/>
            </a:xfrm>
            <a:custGeom>
              <a:avLst/>
              <a:gdLst/>
              <a:ahLst/>
              <a:cxnLst>
                <a:cxn ang="0">
                  <a:pos x="1210" y="655"/>
                </a:cxn>
                <a:cxn ang="0">
                  <a:pos x="388" y="430"/>
                </a:cxn>
                <a:cxn ang="0">
                  <a:pos x="354" y="493"/>
                </a:cxn>
                <a:cxn ang="0">
                  <a:pos x="261" y="430"/>
                </a:cxn>
                <a:cxn ang="0">
                  <a:pos x="0" y="52"/>
                </a:cxn>
                <a:cxn ang="0">
                  <a:pos x="327" y="0"/>
                </a:cxn>
                <a:cxn ang="0">
                  <a:pos x="472" y="114"/>
                </a:cxn>
                <a:cxn ang="0">
                  <a:pos x="637" y="388"/>
                </a:cxn>
                <a:cxn ang="0">
                  <a:pos x="905" y="322"/>
                </a:cxn>
                <a:cxn ang="0">
                  <a:pos x="1259" y="90"/>
                </a:cxn>
                <a:cxn ang="0">
                  <a:pos x="1210" y="655"/>
                </a:cxn>
                <a:cxn ang="0">
                  <a:pos x="1210" y="655"/>
                </a:cxn>
              </a:cxnLst>
              <a:rect l="0" t="0" r="r" b="b"/>
              <a:pathLst>
                <a:path w="1259" h="655">
                  <a:moveTo>
                    <a:pt x="1210" y="655"/>
                  </a:moveTo>
                  <a:lnTo>
                    <a:pt x="388" y="430"/>
                  </a:lnTo>
                  <a:lnTo>
                    <a:pt x="354" y="493"/>
                  </a:lnTo>
                  <a:lnTo>
                    <a:pt x="261" y="430"/>
                  </a:lnTo>
                  <a:lnTo>
                    <a:pt x="0" y="52"/>
                  </a:lnTo>
                  <a:lnTo>
                    <a:pt x="327" y="0"/>
                  </a:lnTo>
                  <a:lnTo>
                    <a:pt x="472" y="114"/>
                  </a:lnTo>
                  <a:lnTo>
                    <a:pt x="637" y="388"/>
                  </a:lnTo>
                  <a:lnTo>
                    <a:pt x="905" y="322"/>
                  </a:lnTo>
                  <a:lnTo>
                    <a:pt x="1259" y="90"/>
                  </a:lnTo>
                  <a:lnTo>
                    <a:pt x="1210" y="655"/>
                  </a:lnTo>
                  <a:lnTo>
                    <a:pt x="1210" y="655"/>
                  </a:lnTo>
                  <a:close/>
                </a:path>
              </a:pathLst>
            </a:custGeom>
            <a:solidFill>
              <a:srgbClr val="4736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2812" y="1815"/>
              <a:ext cx="450" cy="353"/>
            </a:xfrm>
            <a:custGeom>
              <a:avLst/>
              <a:gdLst/>
              <a:ahLst/>
              <a:cxnLst>
                <a:cxn ang="0">
                  <a:pos x="899" y="312"/>
                </a:cxn>
                <a:cxn ang="0">
                  <a:pos x="0" y="706"/>
                </a:cxn>
                <a:cxn ang="0">
                  <a:pos x="2" y="368"/>
                </a:cxn>
                <a:cxn ang="0">
                  <a:pos x="289" y="272"/>
                </a:cxn>
                <a:cxn ang="0">
                  <a:pos x="376" y="116"/>
                </a:cxn>
                <a:cxn ang="0">
                  <a:pos x="555" y="0"/>
                </a:cxn>
                <a:cxn ang="0">
                  <a:pos x="557" y="0"/>
                </a:cxn>
                <a:cxn ang="0">
                  <a:pos x="563" y="0"/>
                </a:cxn>
                <a:cxn ang="0">
                  <a:pos x="570" y="0"/>
                </a:cxn>
                <a:cxn ang="0">
                  <a:pos x="582" y="0"/>
                </a:cxn>
                <a:cxn ang="0">
                  <a:pos x="589" y="0"/>
                </a:cxn>
                <a:cxn ang="0">
                  <a:pos x="595" y="0"/>
                </a:cxn>
                <a:cxn ang="0">
                  <a:pos x="603" y="2"/>
                </a:cxn>
                <a:cxn ang="0">
                  <a:pos x="612" y="4"/>
                </a:cxn>
                <a:cxn ang="0">
                  <a:pos x="620" y="4"/>
                </a:cxn>
                <a:cxn ang="0">
                  <a:pos x="629" y="4"/>
                </a:cxn>
                <a:cxn ang="0">
                  <a:pos x="639" y="6"/>
                </a:cxn>
                <a:cxn ang="0">
                  <a:pos x="650" y="8"/>
                </a:cxn>
                <a:cxn ang="0">
                  <a:pos x="658" y="8"/>
                </a:cxn>
                <a:cxn ang="0">
                  <a:pos x="667" y="8"/>
                </a:cxn>
                <a:cxn ang="0">
                  <a:pos x="679" y="10"/>
                </a:cxn>
                <a:cxn ang="0">
                  <a:pos x="690" y="12"/>
                </a:cxn>
                <a:cxn ang="0">
                  <a:pos x="702" y="12"/>
                </a:cxn>
                <a:cxn ang="0">
                  <a:pos x="711" y="12"/>
                </a:cxn>
                <a:cxn ang="0">
                  <a:pos x="723" y="14"/>
                </a:cxn>
                <a:cxn ang="0">
                  <a:pos x="734" y="16"/>
                </a:cxn>
                <a:cxn ang="0">
                  <a:pos x="743" y="16"/>
                </a:cxn>
                <a:cxn ang="0">
                  <a:pos x="753" y="19"/>
                </a:cxn>
                <a:cxn ang="0">
                  <a:pos x="762" y="19"/>
                </a:cxn>
                <a:cxn ang="0">
                  <a:pos x="774" y="23"/>
                </a:cxn>
                <a:cxn ang="0">
                  <a:pos x="783" y="23"/>
                </a:cxn>
                <a:cxn ang="0">
                  <a:pos x="793" y="25"/>
                </a:cxn>
                <a:cxn ang="0">
                  <a:pos x="802" y="27"/>
                </a:cxn>
                <a:cxn ang="0">
                  <a:pos x="812" y="29"/>
                </a:cxn>
                <a:cxn ang="0">
                  <a:pos x="899" y="312"/>
                </a:cxn>
                <a:cxn ang="0">
                  <a:pos x="899" y="312"/>
                </a:cxn>
              </a:cxnLst>
              <a:rect l="0" t="0" r="r" b="b"/>
              <a:pathLst>
                <a:path w="899" h="706">
                  <a:moveTo>
                    <a:pt x="899" y="312"/>
                  </a:moveTo>
                  <a:lnTo>
                    <a:pt x="0" y="706"/>
                  </a:lnTo>
                  <a:lnTo>
                    <a:pt x="2" y="368"/>
                  </a:lnTo>
                  <a:lnTo>
                    <a:pt x="289" y="272"/>
                  </a:lnTo>
                  <a:lnTo>
                    <a:pt x="376" y="116"/>
                  </a:lnTo>
                  <a:lnTo>
                    <a:pt x="555" y="0"/>
                  </a:lnTo>
                  <a:lnTo>
                    <a:pt x="557" y="0"/>
                  </a:lnTo>
                  <a:lnTo>
                    <a:pt x="563" y="0"/>
                  </a:lnTo>
                  <a:lnTo>
                    <a:pt x="570" y="0"/>
                  </a:lnTo>
                  <a:lnTo>
                    <a:pt x="582" y="0"/>
                  </a:lnTo>
                  <a:lnTo>
                    <a:pt x="589" y="0"/>
                  </a:lnTo>
                  <a:lnTo>
                    <a:pt x="595" y="0"/>
                  </a:lnTo>
                  <a:lnTo>
                    <a:pt x="603" y="2"/>
                  </a:lnTo>
                  <a:lnTo>
                    <a:pt x="612" y="4"/>
                  </a:lnTo>
                  <a:lnTo>
                    <a:pt x="620" y="4"/>
                  </a:lnTo>
                  <a:lnTo>
                    <a:pt x="629" y="4"/>
                  </a:lnTo>
                  <a:lnTo>
                    <a:pt x="639" y="6"/>
                  </a:lnTo>
                  <a:lnTo>
                    <a:pt x="650" y="8"/>
                  </a:lnTo>
                  <a:lnTo>
                    <a:pt x="658" y="8"/>
                  </a:lnTo>
                  <a:lnTo>
                    <a:pt x="667" y="8"/>
                  </a:lnTo>
                  <a:lnTo>
                    <a:pt x="679" y="10"/>
                  </a:lnTo>
                  <a:lnTo>
                    <a:pt x="690" y="12"/>
                  </a:lnTo>
                  <a:lnTo>
                    <a:pt x="702" y="12"/>
                  </a:lnTo>
                  <a:lnTo>
                    <a:pt x="711" y="12"/>
                  </a:lnTo>
                  <a:lnTo>
                    <a:pt x="723" y="14"/>
                  </a:lnTo>
                  <a:lnTo>
                    <a:pt x="734" y="16"/>
                  </a:lnTo>
                  <a:lnTo>
                    <a:pt x="743" y="16"/>
                  </a:lnTo>
                  <a:lnTo>
                    <a:pt x="753" y="19"/>
                  </a:lnTo>
                  <a:lnTo>
                    <a:pt x="762" y="19"/>
                  </a:lnTo>
                  <a:lnTo>
                    <a:pt x="774" y="23"/>
                  </a:lnTo>
                  <a:lnTo>
                    <a:pt x="783" y="23"/>
                  </a:lnTo>
                  <a:lnTo>
                    <a:pt x="793" y="25"/>
                  </a:lnTo>
                  <a:lnTo>
                    <a:pt x="802" y="27"/>
                  </a:lnTo>
                  <a:lnTo>
                    <a:pt x="812" y="29"/>
                  </a:lnTo>
                  <a:lnTo>
                    <a:pt x="899" y="312"/>
                  </a:lnTo>
                  <a:lnTo>
                    <a:pt x="899" y="312"/>
                  </a:lnTo>
                  <a:close/>
                </a:path>
              </a:pathLst>
            </a:custGeom>
            <a:solidFill>
              <a:srgbClr val="4F42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2793" y="1993"/>
              <a:ext cx="467" cy="345"/>
            </a:xfrm>
            <a:custGeom>
              <a:avLst/>
              <a:gdLst/>
              <a:ahLst/>
              <a:cxnLst>
                <a:cxn ang="0">
                  <a:pos x="0" y="506"/>
                </a:cxn>
                <a:cxn ang="0">
                  <a:pos x="40" y="691"/>
                </a:cxn>
                <a:cxn ang="0">
                  <a:pos x="236" y="649"/>
                </a:cxn>
                <a:cxn ang="0">
                  <a:pos x="555" y="502"/>
                </a:cxn>
                <a:cxn ang="0">
                  <a:pos x="601" y="527"/>
                </a:cxn>
                <a:cxn ang="0">
                  <a:pos x="768" y="521"/>
                </a:cxn>
                <a:cxn ang="0">
                  <a:pos x="873" y="664"/>
                </a:cxn>
                <a:cxn ang="0">
                  <a:pos x="934" y="0"/>
                </a:cxn>
                <a:cxn ang="0">
                  <a:pos x="38" y="350"/>
                </a:cxn>
                <a:cxn ang="0">
                  <a:pos x="0" y="506"/>
                </a:cxn>
                <a:cxn ang="0">
                  <a:pos x="0" y="506"/>
                </a:cxn>
              </a:cxnLst>
              <a:rect l="0" t="0" r="r" b="b"/>
              <a:pathLst>
                <a:path w="934" h="691">
                  <a:moveTo>
                    <a:pt x="0" y="506"/>
                  </a:moveTo>
                  <a:lnTo>
                    <a:pt x="40" y="691"/>
                  </a:lnTo>
                  <a:lnTo>
                    <a:pt x="236" y="649"/>
                  </a:lnTo>
                  <a:lnTo>
                    <a:pt x="555" y="502"/>
                  </a:lnTo>
                  <a:lnTo>
                    <a:pt x="601" y="527"/>
                  </a:lnTo>
                  <a:lnTo>
                    <a:pt x="768" y="521"/>
                  </a:lnTo>
                  <a:lnTo>
                    <a:pt x="873" y="664"/>
                  </a:lnTo>
                  <a:lnTo>
                    <a:pt x="934" y="0"/>
                  </a:lnTo>
                  <a:lnTo>
                    <a:pt x="38" y="350"/>
                  </a:lnTo>
                  <a:lnTo>
                    <a:pt x="0" y="506"/>
                  </a:lnTo>
                  <a:lnTo>
                    <a:pt x="0" y="506"/>
                  </a:lnTo>
                  <a:close/>
                </a:path>
              </a:pathLst>
            </a:custGeom>
            <a:solidFill>
              <a:srgbClr val="4F42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9"/>
            <p:cNvSpPr>
              <a:spLocks/>
            </p:cNvSpPr>
            <p:nvPr/>
          </p:nvSpPr>
          <p:spPr bwMode="auto">
            <a:xfrm>
              <a:off x="3226" y="2136"/>
              <a:ext cx="562" cy="473"/>
            </a:xfrm>
            <a:custGeom>
              <a:avLst/>
              <a:gdLst/>
              <a:ahLst/>
              <a:cxnLst>
                <a:cxn ang="0">
                  <a:pos x="0" y="67"/>
                </a:cxn>
                <a:cxn ang="0">
                  <a:pos x="287" y="0"/>
                </a:cxn>
                <a:cxn ang="0">
                  <a:pos x="472" y="69"/>
                </a:cxn>
                <a:cxn ang="0">
                  <a:pos x="612" y="179"/>
                </a:cxn>
                <a:cxn ang="0">
                  <a:pos x="656" y="352"/>
                </a:cxn>
                <a:cxn ang="0">
                  <a:pos x="960" y="444"/>
                </a:cxn>
                <a:cxn ang="0">
                  <a:pos x="1112" y="564"/>
                </a:cxn>
                <a:cxn ang="0">
                  <a:pos x="1126" y="946"/>
                </a:cxn>
                <a:cxn ang="0">
                  <a:pos x="565" y="666"/>
                </a:cxn>
                <a:cxn ang="0">
                  <a:pos x="475" y="480"/>
                </a:cxn>
                <a:cxn ang="0">
                  <a:pos x="297" y="524"/>
                </a:cxn>
                <a:cxn ang="0">
                  <a:pos x="181" y="463"/>
                </a:cxn>
                <a:cxn ang="0">
                  <a:pos x="156" y="295"/>
                </a:cxn>
                <a:cxn ang="0">
                  <a:pos x="6" y="375"/>
                </a:cxn>
                <a:cxn ang="0">
                  <a:pos x="0" y="67"/>
                </a:cxn>
                <a:cxn ang="0">
                  <a:pos x="0" y="67"/>
                </a:cxn>
              </a:cxnLst>
              <a:rect l="0" t="0" r="r" b="b"/>
              <a:pathLst>
                <a:path w="1126" h="946">
                  <a:moveTo>
                    <a:pt x="0" y="67"/>
                  </a:moveTo>
                  <a:lnTo>
                    <a:pt x="287" y="0"/>
                  </a:lnTo>
                  <a:lnTo>
                    <a:pt x="472" y="69"/>
                  </a:lnTo>
                  <a:lnTo>
                    <a:pt x="612" y="179"/>
                  </a:lnTo>
                  <a:lnTo>
                    <a:pt x="656" y="352"/>
                  </a:lnTo>
                  <a:lnTo>
                    <a:pt x="960" y="444"/>
                  </a:lnTo>
                  <a:lnTo>
                    <a:pt x="1112" y="564"/>
                  </a:lnTo>
                  <a:lnTo>
                    <a:pt x="1126" y="946"/>
                  </a:lnTo>
                  <a:lnTo>
                    <a:pt x="565" y="666"/>
                  </a:lnTo>
                  <a:lnTo>
                    <a:pt x="475" y="480"/>
                  </a:lnTo>
                  <a:lnTo>
                    <a:pt x="297" y="524"/>
                  </a:lnTo>
                  <a:lnTo>
                    <a:pt x="181" y="463"/>
                  </a:lnTo>
                  <a:lnTo>
                    <a:pt x="156" y="295"/>
                  </a:lnTo>
                  <a:lnTo>
                    <a:pt x="6" y="375"/>
                  </a:lnTo>
                  <a:lnTo>
                    <a:pt x="0" y="67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635E1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auto">
            <a:xfrm>
              <a:off x="2278" y="2168"/>
              <a:ext cx="535" cy="342"/>
            </a:xfrm>
            <a:custGeom>
              <a:avLst/>
              <a:gdLst/>
              <a:ahLst/>
              <a:cxnLst>
                <a:cxn ang="0">
                  <a:pos x="1068" y="0"/>
                </a:cxn>
                <a:cxn ang="0">
                  <a:pos x="1070" y="287"/>
                </a:cxn>
                <a:cxn ang="0">
                  <a:pos x="994" y="331"/>
                </a:cxn>
                <a:cxn ang="0">
                  <a:pos x="806" y="447"/>
                </a:cxn>
                <a:cxn ang="0">
                  <a:pos x="348" y="685"/>
                </a:cxn>
                <a:cxn ang="0">
                  <a:pos x="119" y="676"/>
                </a:cxn>
                <a:cxn ang="0">
                  <a:pos x="0" y="567"/>
                </a:cxn>
                <a:cxn ang="0">
                  <a:pos x="285" y="327"/>
                </a:cxn>
                <a:cxn ang="0">
                  <a:pos x="72" y="2"/>
                </a:cxn>
                <a:cxn ang="0">
                  <a:pos x="1068" y="0"/>
                </a:cxn>
                <a:cxn ang="0">
                  <a:pos x="1068" y="0"/>
                </a:cxn>
              </a:cxnLst>
              <a:rect l="0" t="0" r="r" b="b"/>
              <a:pathLst>
                <a:path w="1070" h="685">
                  <a:moveTo>
                    <a:pt x="1068" y="0"/>
                  </a:moveTo>
                  <a:lnTo>
                    <a:pt x="1070" y="287"/>
                  </a:lnTo>
                  <a:lnTo>
                    <a:pt x="994" y="331"/>
                  </a:lnTo>
                  <a:lnTo>
                    <a:pt x="806" y="447"/>
                  </a:lnTo>
                  <a:lnTo>
                    <a:pt x="348" y="685"/>
                  </a:lnTo>
                  <a:lnTo>
                    <a:pt x="119" y="676"/>
                  </a:lnTo>
                  <a:lnTo>
                    <a:pt x="0" y="567"/>
                  </a:lnTo>
                  <a:lnTo>
                    <a:pt x="285" y="327"/>
                  </a:lnTo>
                  <a:lnTo>
                    <a:pt x="72" y="2"/>
                  </a:lnTo>
                  <a:lnTo>
                    <a:pt x="1068" y="0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rgbClr val="4F42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1"/>
            <p:cNvSpPr>
              <a:spLocks/>
            </p:cNvSpPr>
            <p:nvPr/>
          </p:nvSpPr>
          <p:spPr bwMode="auto">
            <a:xfrm>
              <a:off x="3309" y="1739"/>
              <a:ext cx="127" cy="146"/>
            </a:xfrm>
            <a:custGeom>
              <a:avLst/>
              <a:gdLst/>
              <a:ahLst/>
              <a:cxnLst>
                <a:cxn ang="0">
                  <a:pos x="29" y="293"/>
                </a:cxn>
                <a:cxn ang="0">
                  <a:pos x="2" y="147"/>
                </a:cxn>
                <a:cxn ang="0">
                  <a:pos x="31" y="74"/>
                </a:cxn>
                <a:cxn ang="0">
                  <a:pos x="0" y="10"/>
                </a:cxn>
                <a:cxn ang="0">
                  <a:pos x="90" y="21"/>
                </a:cxn>
                <a:cxn ang="0">
                  <a:pos x="211" y="0"/>
                </a:cxn>
                <a:cxn ang="0">
                  <a:pos x="253" y="65"/>
                </a:cxn>
                <a:cxn ang="0">
                  <a:pos x="217" y="109"/>
                </a:cxn>
                <a:cxn ang="0">
                  <a:pos x="242" y="170"/>
                </a:cxn>
                <a:cxn ang="0">
                  <a:pos x="156" y="249"/>
                </a:cxn>
                <a:cxn ang="0">
                  <a:pos x="29" y="293"/>
                </a:cxn>
                <a:cxn ang="0">
                  <a:pos x="29" y="293"/>
                </a:cxn>
              </a:cxnLst>
              <a:rect l="0" t="0" r="r" b="b"/>
              <a:pathLst>
                <a:path w="253" h="293">
                  <a:moveTo>
                    <a:pt x="29" y="293"/>
                  </a:moveTo>
                  <a:lnTo>
                    <a:pt x="2" y="147"/>
                  </a:lnTo>
                  <a:lnTo>
                    <a:pt x="31" y="74"/>
                  </a:lnTo>
                  <a:lnTo>
                    <a:pt x="0" y="10"/>
                  </a:lnTo>
                  <a:lnTo>
                    <a:pt x="90" y="21"/>
                  </a:lnTo>
                  <a:lnTo>
                    <a:pt x="211" y="0"/>
                  </a:lnTo>
                  <a:lnTo>
                    <a:pt x="253" y="65"/>
                  </a:lnTo>
                  <a:lnTo>
                    <a:pt x="217" y="109"/>
                  </a:lnTo>
                  <a:lnTo>
                    <a:pt x="242" y="170"/>
                  </a:lnTo>
                  <a:lnTo>
                    <a:pt x="156" y="249"/>
                  </a:lnTo>
                  <a:lnTo>
                    <a:pt x="29" y="293"/>
                  </a:lnTo>
                  <a:lnTo>
                    <a:pt x="29" y="293"/>
                  </a:lnTo>
                  <a:close/>
                </a:path>
              </a:pathLst>
            </a:custGeom>
            <a:solidFill>
              <a:srgbClr val="7578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auto">
            <a:xfrm>
              <a:off x="3374" y="2226"/>
              <a:ext cx="332" cy="243"/>
            </a:xfrm>
            <a:custGeom>
              <a:avLst/>
              <a:gdLst/>
              <a:ahLst/>
              <a:cxnLst>
                <a:cxn ang="0">
                  <a:pos x="315" y="0"/>
                </a:cxn>
                <a:cxn ang="0">
                  <a:pos x="277" y="124"/>
                </a:cxn>
                <a:cxn ang="0">
                  <a:pos x="140" y="156"/>
                </a:cxn>
                <a:cxn ang="0">
                  <a:pos x="0" y="345"/>
                </a:cxn>
                <a:cxn ang="0">
                  <a:pos x="268" y="487"/>
                </a:cxn>
                <a:cxn ang="0">
                  <a:pos x="351" y="375"/>
                </a:cxn>
                <a:cxn ang="0">
                  <a:pos x="465" y="364"/>
                </a:cxn>
                <a:cxn ang="0">
                  <a:pos x="540" y="301"/>
                </a:cxn>
                <a:cxn ang="0">
                  <a:pos x="614" y="295"/>
                </a:cxn>
                <a:cxn ang="0">
                  <a:pos x="663" y="265"/>
                </a:cxn>
                <a:cxn ang="0">
                  <a:pos x="315" y="0"/>
                </a:cxn>
                <a:cxn ang="0">
                  <a:pos x="315" y="0"/>
                </a:cxn>
              </a:cxnLst>
              <a:rect l="0" t="0" r="r" b="b"/>
              <a:pathLst>
                <a:path w="663" h="487">
                  <a:moveTo>
                    <a:pt x="315" y="0"/>
                  </a:moveTo>
                  <a:lnTo>
                    <a:pt x="277" y="124"/>
                  </a:lnTo>
                  <a:lnTo>
                    <a:pt x="140" y="156"/>
                  </a:lnTo>
                  <a:lnTo>
                    <a:pt x="0" y="345"/>
                  </a:lnTo>
                  <a:lnTo>
                    <a:pt x="268" y="487"/>
                  </a:lnTo>
                  <a:lnTo>
                    <a:pt x="351" y="375"/>
                  </a:lnTo>
                  <a:lnTo>
                    <a:pt x="465" y="364"/>
                  </a:lnTo>
                  <a:lnTo>
                    <a:pt x="540" y="301"/>
                  </a:lnTo>
                  <a:lnTo>
                    <a:pt x="614" y="295"/>
                  </a:lnTo>
                  <a:lnTo>
                    <a:pt x="663" y="265"/>
                  </a:lnTo>
                  <a:lnTo>
                    <a:pt x="315" y="0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757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3"/>
            <p:cNvSpPr>
              <a:spLocks/>
            </p:cNvSpPr>
            <p:nvPr/>
          </p:nvSpPr>
          <p:spPr bwMode="auto">
            <a:xfrm>
              <a:off x="3175" y="2106"/>
              <a:ext cx="191" cy="261"/>
            </a:xfrm>
            <a:custGeom>
              <a:avLst/>
              <a:gdLst/>
              <a:ahLst/>
              <a:cxnLst>
                <a:cxn ang="0">
                  <a:pos x="0" y="275"/>
                </a:cxn>
                <a:cxn ang="0">
                  <a:pos x="101" y="127"/>
                </a:cxn>
                <a:cxn ang="0">
                  <a:pos x="213" y="0"/>
                </a:cxn>
                <a:cxn ang="0">
                  <a:pos x="360" y="129"/>
                </a:cxn>
                <a:cxn ang="0">
                  <a:pos x="382" y="188"/>
                </a:cxn>
                <a:cxn ang="0">
                  <a:pos x="293" y="287"/>
                </a:cxn>
                <a:cxn ang="0">
                  <a:pos x="329" y="388"/>
                </a:cxn>
                <a:cxn ang="0">
                  <a:pos x="282" y="523"/>
                </a:cxn>
                <a:cxn ang="0">
                  <a:pos x="107" y="435"/>
                </a:cxn>
                <a:cxn ang="0">
                  <a:pos x="0" y="275"/>
                </a:cxn>
                <a:cxn ang="0">
                  <a:pos x="0" y="275"/>
                </a:cxn>
              </a:cxnLst>
              <a:rect l="0" t="0" r="r" b="b"/>
              <a:pathLst>
                <a:path w="382" h="523">
                  <a:moveTo>
                    <a:pt x="0" y="275"/>
                  </a:moveTo>
                  <a:lnTo>
                    <a:pt x="101" y="127"/>
                  </a:lnTo>
                  <a:lnTo>
                    <a:pt x="213" y="0"/>
                  </a:lnTo>
                  <a:lnTo>
                    <a:pt x="360" y="129"/>
                  </a:lnTo>
                  <a:lnTo>
                    <a:pt x="382" y="188"/>
                  </a:lnTo>
                  <a:lnTo>
                    <a:pt x="293" y="287"/>
                  </a:lnTo>
                  <a:lnTo>
                    <a:pt x="329" y="388"/>
                  </a:lnTo>
                  <a:lnTo>
                    <a:pt x="282" y="523"/>
                  </a:lnTo>
                  <a:lnTo>
                    <a:pt x="107" y="435"/>
                  </a:lnTo>
                  <a:lnTo>
                    <a:pt x="0" y="275"/>
                  </a:lnTo>
                  <a:lnTo>
                    <a:pt x="0" y="275"/>
                  </a:lnTo>
                  <a:close/>
                </a:path>
              </a:pathLst>
            </a:custGeom>
            <a:solidFill>
              <a:srgbClr val="757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4"/>
            <p:cNvSpPr>
              <a:spLocks/>
            </p:cNvSpPr>
            <p:nvPr/>
          </p:nvSpPr>
          <p:spPr bwMode="auto">
            <a:xfrm>
              <a:off x="3223" y="1998"/>
              <a:ext cx="149" cy="172"/>
            </a:xfrm>
            <a:custGeom>
              <a:avLst/>
              <a:gdLst/>
              <a:ahLst/>
              <a:cxnLst>
                <a:cxn ang="0">
                  <a:pos x="6" y="342"/>
                </a:cxn>
                <a:cxn ang="0">
                  <a:pos x="0" y="125"/>
                </a:cxn>
                <a:cxn ang="0">
                  <a:pos x="46" y="0"/>
                </a:cxn>
                <a:cxn ang="0">
                  <a:pos x="94" y="43"/>
                </a:cxn>
                <a:cxn ang="0">
                  <a:pos x="299" y="211"/>
                </a:cxn>
                <a:cxn ang="0">
                  <a:pos x="267" y="344"/>
                </a:cxn>
                <a:cxn ang="0">
                  <a:pos x="6" y="342"/>
                </a:cxn>
                <a:cxn ang="0">
                  <a:pos x="6" y="342"/>
                </a:cxn>
              </a:cxnLst>
              <a:rect l="0" t="0" r="r" b="b"/>
              <a:pathLst>
                <a:path w="299" h="344">
                  <a:moveTo>
                    <a:pt x="6" y="342"/>
                  </a:moveTo>
                  <a:lnTo>
                    <a:pt x="0" y="125"/>
                  </a:lnTo>
                  <a:lnTo>
                    <a:pt x="46" y="0"/>
                  </a:lnTo>
                  <a:lnTo>
                    <a:pt x="94" y="43"/>
                  </a:lnTo>
                  <a:lnTo>
                    <a:pt x="299" y="211"/>
                  </a:lnTo>
                  <a:lnTo>
                    <a:pt x="267" y="344"/>
                  </a:lnTo>
                  <a:lnTo>
                    <a:pt x="6" y="342"/>
                  </a:lnTo>
                  <a:lnTo>
                    <a:pt x="6" y="342"/>
                  </a:lnTo>
                  <a:close/>
                </a:path>
              </a:pathLst>
            </a:custGeom>
            <a:solidFill>
              <a:srgbClr val="94911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5"/>
            <p:cNvSpPr>
              <a:spLocks/>
            </p:cNvSpPr>
            <p:nvPr/>
          </p:nvSpPr>
          <p:spPr bwMode="auto">
            <a:xfrm>
              <a:off x="3346" y="2104"/>
              <a:ext cx="115" cy="66"/>
            </a:xfrm>
            <a:custGeom>
              <a:avLst/>
              <a:gdLst/>
              <a:ahLst/>
              <a:cxnLst>
                <a:cxn ang="0">
                  <a:pos x="51" y="0"/>
                </a:cxn>
                <a:cxn ang="0">
                  <a:pos x="230" y="133"/>
                </a:cxn>
                <a:cxn ang="0">
                  <a:pos x="17" y="133"/>
                </a:cxn>
                <a:cxn ang="0">
                  <a:pos x="0" y="57"/>
                </a:cxn>
                <a:cxn ang="0">
                  <a:pos x="51" y="0"/>
                </a:cxn>
                <a:cxn ang="0">
                  <a:pos x="51" y="0"/>
                </a:cxn>
              </a:cxnLst>
              <a:rect l="0" t="0" r="r" b="b"/>
              <a:pathLst>
                <a:path w="230" h="133">
                  <a:moveTo>
                    <a:pt x="51" y="0"/>
                  </a:moveTo>
                  <a:lnTo>
                    <a:pt x="230" y="133"/>
                  </a:lnTo>
                  <a:lnTo>
                    <a:pt x="17" y="133"/>
                  </a:lnTo>
                  <a:lnTo>
                    <a:pt x="0" y="57"/>
                  </a:lnTo>
                  <a:lnTo>
                    <a:pt x="51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757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6"/>
            <p:cNvSpPr>
              <a:spLocks/>
            </p:cNvSpPr>
            <p:nvPr/>
          </p:nvSpPr>
          <p:spPr bwMode="auto">
            <a:xfrm>
              <a:off x="3093" y="2170"/>
              <a:ext cx="135" cy="154"/>
            </a:xfrm>
            <a:custGeom>
              <a:avLst/>
              <a:gdLst/>
              <a:ahLst/>
              <a:cxnLst>
                <a:cxn ang="0">
                  <a:pos x="217" y="0"/>
                </a:cxn>
                <a:cxn ang="0">
                  <a:pos x="156" y="93"/>
                </a:cxn>
                <a:cxn ang="0">
                  <a:pos x="0" y="173"/>
                </a:cxn>
                <a:cxn ang="0">
                  <a:pos x="270" y="308"/>
                </a:cxn>
                <a:cxn ang="0">
                  <a:pos x="264" y="0"/>
                </a:cxn>
                <a:cxn ang="0">
                  <a:pos x="217" y="0"/>
                </a:cxn>
                <a:cxn ang="0">
                  <a:pos x="217" y="0"/>
                </a:cxn>
              </a:cxnLst>
              <a:rect l="0" t="0" r="r" b="b"/>
              <a:pathLst>
                <a:path w="270" h="308">
                  <a:moveTo>
                    <a:pt x="217" y="0"/>
                  </a:moveTo>
                  <a:lnTo>
                    <a:pt x="156" y="93"/>
                  </a:lnTo>
                  <a:lnTo>
                    <a:pt x="0" y="173"/>
                  </a:lnTo>
                  <a:lnTo>
                    <a:pt x="270" y="308"/>
                  </a:lnTo>
                  <a:lnTo>
                    <a:pt x="264" y="0"/>
                  </a:lnTo>
                  <a:lnTo>
                    <a:pt x="217" y="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4736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7"/>
            <p:cNvSpPr>
              <a:spLocks/>
            </p:cNvSpPr>
            <p:nvPr/>
          </p:nvSpPr>
          <p:spPr bwMode="auto">
            <a:xfrm>
              <a:off x="2812" y="1873"/>
              <a:ext cx="188" cy="295"/>
            </a:xfrm>
            <a:custGeom>
              <a:avLst/>
              <a:gdLst/>
              <a:ahLst/>
              <a:cxnLst>
                <a:cxn ang="0">
                  <a:pos x="2" y="252"/>
                </a:cxn>
                <a:cxn ang="0">
                  <a:pos x="376" y="0"/>
                </a:cxn>
                <a:cxn ang="0">
                  <a:pos x="350" y="225"/>
                </a:cxn>
                <a:cxn ang="0">
                  <a:pos x="240" y="311"/>
                </a:cxn>
                <a:cxn ang="0">
                  <a:pos x="236" y="467"/>
                </a:cxn>
                <a:cxn ang="0">
                  <a:pos x="183" y="590"/>
                </a:cxn>
                <a:cxn ang="0">
                  <a:pos x="0" y="590"/>
                </a:cxn>
                <a:cxn ang="0">
                  <a:pos x="2" y="252"/>
                </a:cxn>
                <a:cxn ang="0">
                  <a:pos x="2" y="252"/>
                </a:cxn>
              </a:cxnLst>
              <a:rect l="0" t="0" r="r" b="b"/>
              <a:pathLst>
                <a:path w="376" h="590">
                  <a:moveTo>
                    <a:pt x="2" y="252"/>
                  </a:moveTo>
                  <a:lnTo>
                    <a:pt x="376" y="0"/>
                  </a:lnTo>
                  <a:lnTo>
                    <a:pt x="350" y="225"/>
                  </a:lnTo>
                  <a:lnTo>
                    <a:pt x="240" y="311"/>
                  </a:lnTo>
                  <a:lnTo>
                    <a:pt x="236" y="467"/>
                  </a:lnTo>
                  <a:lnTo>
                    <a:pt x="183" y="590"/>
                  </a:lnTo>
                  <a:lnTo>
                    <a:pt x="0" y="590"/>
                  </a:lnTo>
                  <a:lnTo>
                    <a:pt x="2" y="252"/>
                  </a:lnTo>
                  <a:lnTo>
                    <a:pt x="2" y="252"/>
                  </a:lnTo>
                  <a:close/>
                </a:path>
              </a:pathLst>
            </a:custGeom>
            <a:solidFill>
              <a:srgbClr val="635E1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8"/>
            <p:cNvSpPr>
              <a:spLocks/>
            </p:cNvSpPr>
            <p:nvPr/>
          </p:nvSpPr>
          <p:spPr bwMode="auto">
            <a:xfrm>
              <a:off x="2368" y="2011"/>
              <a:ext cx="270" cy="241"/>
            </a:xfrm>
            <a:custGeom>
              <a:avLst/>
              <a:gdLst/>
              <a:ahLst/>
              <a:cxnLst>
                <a:cxn ang="0">
                  <a:pos x="257" y="484"/>
                </a:cxn>
                <a:cxn ang="0">
                  <a:pos x="19" y="316"/>
                </a:cxn>
                <a:cxn ang="0">
                  <a:pos x="0" y="255"/>
                </a:cxn>
                <a:cxn ang="0">
                  <a:pos x="103" y="0"/>
                </a:cxn>
                <a:cxn ang="0">
                  <a:pos x="371" y="210"/>
                </a:cxn>
                <a:cxn ang="0">
                  <a:pos x="540" y="210"/>
                </a:cxn>
                <a:cxn ang="0">
                  <a:pos x="487" y="314"/>
                </a:cxn>
                <a:cxn ang="0">
                  <a:pos x="257" y="484"/>
                </a:cxn>
                <a:cxn ang="0">
                  <a:pos x="257" y="484"/>
                </a:cxn>
              </a:cxnLst>
              <a:rect l="0" t="0" r="r" b="b"/>
              <a:pathLst>
                <a:path w="540" h="484">
                  <a:moveTo>
                    <a:pt x="257" y="484"/>
                  </a:moveTo>
                  <a:lnTo>
                    <a:pt x="19" y="316"/>
                  </a:lnTo>
                  <a:lnTo>
                    <a:pt x="0" y="255"/>
                  </a:lnTo>
                  <a:lnTo>
                    <a:pt x="103" y="0"/>
                  </a:lnTo>
                  <a:lnTo>
                    <a:pt x="371" y="210"/>
                  </a:lnTo>
                  <a:lnTo>
                    <a:pt x="540" y="210"/>
                  </a:lnTo>
                  <a:lnTo>
                    <a:pt x="487" y="314"/>
                  </a:lnTo>
                  <a:lnTo>
                    <a:pt x="257" y="484"/>
                  </a:lnTo>
                  <a:lnTo>
                    <a:pt x="257" y="484"/>
                  </a:lnTo>
                  <a:close/>
                </a:path>
              </a:pathLst>
            </a:custGeom>
            <a:solidFill>
              <a:srgbClr val="4F42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9"/>
            <p:cNvSpPr>
              <a:spLocks/>
            </p:cNvSpPr>
            <p:nvPr/>
          </p:nvSpPr>
          <p:spPr bwMode="auto">
            <a:xfrm>
              <a:off x="2737" y="1998"/>
              <a:ext cx="76" cy="170"/>
            </a:xfrm>
            <a:custGeom>
              <a:avLst/>
              <a:gdLst/>
              <a:ahLst/>
              <a:cxnLst>
                <a:cxn ang="0">
                  <a:pos x="46" y="338"/>
                </a:cxn>
                <a:cxn ang="0">
                  <a:pos x="150" y="336"/>
                </a:cxn>
                <a:cxn ang="0">
                  <a:pos x="152" y="0"/>
                </a:cxn>
                <a:cxn ang="0">
                  <a:pos x="72" y="59"/>
                </a:cxn>
                <a:cxn ang="0">
                  <a:pos x="80" y="135"/>
                </a:cxn>
                <a:cxn ang="0">
                  <a:pos x="0" y="222"/>
                </a:cxn>
                <a:cxn ang="0">
                  <a:pos x="46" y="338"/>
                </a:cxn>
                <a:cxn ang="0">
                  <a:pos x="46" y="338"/>
                </a:cxn>
              </a:cxnLst>
              <a:rect l="0" t="0" r="r" b="b"/>
              <a:pathLst>
                <a:path w="152" h="338">
                  <a:moveTo>
                    <a:pt x="46" y="338"/>
                  </a:moveTo>
                  <a:lnTo>
                    <a:pt x="150" y="336"/>
                  </a:lnTo>
                  <a:lnTo>
                    <a:pt x="152" y="0"/>
                  </a:lnTo>
                  <a:lnTo>
                    <a:pt x="72" y="59"/>
                  </a:lnTo>
                  <a:lnTo>
                    <a:pt x="80" y="135"/>
                  </a:lnTo>
                  <a:lnTo>
                    <a:pt x="0" y="222"/>
                  </a:lnTo>
                  <a:lnTo>
                    <a:pt x="46" y="338"/>
                  </a:lnTo>
                  <a:lnTo>
                    <a:pt x="46" y="338"/>
                  </a:lnTo>
                  <a:close/>
                </a:path>
              </a:pathLst>
            </a:custGeom>
            <a:solidFill>
              <a:srgbClr val="4F42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30"/>
            <p:cNvSpPr>
              <a:spLocks/>
            </p:cNvSpPr>
            <p:nvPr/>
          </p:nvSpPr>
          <p:spPr bwMode="auto">
            <a:xfrm>
              <a:off x="2707" y="2168"/>
              <a:ext cx="106" cy="170"/>
            </a:xfrm>
            <a:custGeom>
              <a:avLst/>
              <a:gdLst/>
              <a:ahLst/>
              <a:cxnLst>
                <a:cxn ang="0">
                  <a:pos x="211" y="0"/>
                </a:cxn>
                <a:cxn ang="0">
                  <a:pos x="213" y="341"/>
                </a:cxn>
                <a:cxn ang="0">
                  <a:pos x="133" y="327"/>
                </a:cxn>
                <a:cxn ang="0">
                  <a:pos x="0" y="196"/>
                </a:cxn>
                <a:cxn ang="0">
                  <a:pos x="135" y="69"/>
                </a:cxn>
                <a:cxn ang="0">
                  <a:pos x="107" y="0"/>
                </a:cxn>
                <a:cxn ang="0">
                  <a:pos x="211" y="0"/>
                </a:cxn>
                <a:cxn ang="0">
                  <a:pos x="211" y="0"/>
                </a:cxn>
              </a:cxnLst>
              <a:rect l="0" t="0" r="r" b="b"/>
              <a:pathLst>
                <a:path w="213" h="341">
                  <a:moveTo>
                    <a:pt x="211" y="0"/>
                  </a:moveTo>
                  <a:lnTo>
                    <a:pt x="213" y="341"/>
                  </a:lnTo>
                  <a:lnTo>
                    <a:pt x="133" y="327"/>
                  </a:lnTo>
                  <a:lnTo>
                    <a:pt x="0" y="196"/>
                  </a:lnTo>
                  <a:lnTo>
                    <a:pt x="135" y="69"/>
                  </a:lnTo>
                  <a:lnTo>
                    <a:pt x="107" y="0"/>
                  </a:lnTo>
                  <a:lnTo>
                    <a:pt x="211" y="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rgbClr val="635E1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31"/>
            <p:cNvSpPr>
              <a:spLocks/>
            </p:cNvSpPr>
            <p:nvPr/>
          </p:nvSpPr>
          <p:spPr bwMode="auto">
            <a:xfrm>
              <a:off x="2378" y="2167"/>
              <a:ext cx="234" cy="242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114" y="135"/>
                </a:cxn>
                <a:cxn ang="0">
                  <a:pos x="17" y="231"/>
                </a:cxn>
                <a:cxn ang="0">
                  <a:pos x="198" y="485"/>
                </a:cxn>
                <a:cxn ang="0">
                  <a:pos x="375" y="383"/>
                </a:cxn>
                <a:cxn ang="0">
                  <a:pos x="369" y="187"/>
                </a:cxn>
                <a:cxn ang="0">
                  <a:pos x="438" y="111"/>
                </a:cxn>
                <a:cxn ang="0">
                  <a:pos x="470" y="0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470" h="485">
                  <a:moveTo>
                    <a:pt x="0" y="4"/>
                  </a:moveTo>
                  <a:lnTo>
                    <a:pt x="114" y="135"/>
                  </a:lnTo>
                  <a:lnTo>
                    <a:pt x="17" y="231"/>
                  </a:lnTo>
                  <a:lnTo>
                    <a:pt x="198" y="485"/>
                  </a:lnTo>
                  <a:lnTo>
                    <a:pt x="375" y="383"/>
                  </a:lnTo>
                  <a:lnTo>
                    <a:pt x="369" y="187"/>
                  </a:lnTo>
                  <a:lnTo>
                    <a:pt x="438" y="111"/>
                  </a:lnTo>
                  <a:lnTo>
                    <a:pt x="470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635E1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32"/>
            <p:cNvSpPr>
              <a:spLocks/>
            </p:cNvSpPr>
            <p:nvPr/>
          </p:nvSpPr>
          <p:spPr bwMode="auto">
            <a:xfrm>
              <a:off x="2899" y="1898"/>
              <a:ext cx="325" cy="271"/>
            </a:xfrm>
            <a:custGeom>
              <a:avLst/>
              <a:gdLst/>
              <a:ahLst/>
              <a:cxnLst>
                <a:cxn ang="0">
                  <a:pos x="10" y="538"/>
                </a:cxn>
                <a:cxn ang="0">
                  <a:pos x="384" y="540"/>
                </a:cxn>
                <a:cxn ang="0">
                  <a:pos x="650" y="323"/>
                </a:cxn>
                <a:cxn ang="0">
                  <a:pos x="645" y="0"/>
                </a:cxn>
                <a:cxn ang="0">
                  <a:pos x="65" y="396"/>
                </a:cxn>
                <a:cxn ang="0">
                  <a:pos x="0" y="418"/>
                </a:cxn>
                <a:cxn ang="0">
                  <a:pos x="10" y="538"/>
                </a:cxn>
                <a:cxn ang="0">
                  <a:pos x="10" y="538"/>
                </a:cxn>
              </a:cxnLst>
              <a:rect l="0" t="0" r="r" b="b"/>
              <a:pathLst>
                <a:path w="650" h="540">
                  <a:moveTo>
                    <a:pt x="10" y="538"/>
                  </a:moveTo>
                  <a:lnTo>
                    <a:pt x="384" y="540"/>
                  </a:lnTo>
                  <a:lnTo>
                    <a:pt x="650" y="323"/>
                  </a:lnTo>
                  <a:lnTo>
                    <a:pt x="645" y="0"/>
                  </a:lnTo>
                  <a:lnTo>
                    <a:pt x="65" y="396"/>
                  </a:lnTo>
                  <a:lnTo>
                    <a:pt x="0" y="418"/>
                  </a:lnTo>
                  <a:lnTo>
                    <a:pt x="10" y="538"/>
                  </a:lnTo>
                  <a:lnTo>
                    <a:pt x="10" y="538"/>
                  </a:lnTo>
                  <a:close/>
                </a:path>
              </a:pathLst>
            </a:custGeom>
            <a:solidFill>
              <a:srgbClr val="635E1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3"/>
            <p:cNvSpPr>
              <a:spLocks/>
            </p:cNvSpPr>
            <p:nvPr/>
          </p:nvSpPr>
          <p:spPr bwMode="auto">
            <a:xfrm>
              <a:off x="2897" y="2168"/>
              <a:ext cx="194" cy="94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388" y="2"/>
                </a:cxn>
                <a:cxn ang="0">
                  <a:pos x="361" y="19"/>
                </a:cxn>
                <a:cxn ang="0">
                  <a:pos x="122" y="189"/>
                </a:cxn>
                <a:cxn ang="0">
                  <a:pos x="0" y="38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388" h="189">
                  <a:moveTo>
                    <a:pt x="12" y="0"/>
                  </a:moveTo>
                  <a:lnTo>
                    <a:pt x="388" y="2"/>
                  </a:lnTo>
                  <a:lnTo>
                    <a:pt x="361" y="19"/>
                  </a:lnTo>
                  <a:lnTo>
                    <a:pt x="122" y="189"/>
                  </a:lnTo>
                  <a:lnTo>
                    <a:pt x="0" y="38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4736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4"/>
            <p:cNvSpPr>
              <a:spLocks/>
            </p:cNvSpPr>
            <p:nvPr/>
          </p:nvSpPr>
          <p:spPr bwMode="auto">
            <a:xfrm>
              <a:off x="2532" y="2327"/>
              <a:ext cx="229" cy="269"/>
            </a:xfrm>
            <a:custGeom>
              <a:avLst/>
              <a:gdLst/>
              <a:ahLst/>
              <a:cxnLst>
                <a:cxn ang="0">
                  <a:pos x="0" y="192"/>
                </a:cxn>
                <a:cxn ang="0">
                  <a:pos x="388" y="536"/>
                </a:cxn>
                <a:cxn ang="0">
                  <a:pos x="458" y="329"/>
                </a:cxn>
                <a:cxn ang="0">
                  <a:pos x="268" y="0"/>
                </a:cxn>
                <a:cxn ang="0">
                  <a:pos x="0" y="192"/>
                </a:cxn>
                <a:cxn ang="0">
                  <a:pos x="0" y="192"/>
                </a:cxn>
              </a:cxnLst>
              <a:rect l="0" t="0" r="r" b="b"/>
              <a:pathLst>
                <a:path w="458" h="536">
                  <a:moveTo>
                    <a:pt x="0" y="192"/>
                  </a:moveTo>
                  <a:lnTo>
                    <a:pt x="388" y="536"/>
                  </a:lnTo>
                  <a:lnTo>
                    <a:pt x="458" y="329"/>
                  </a:lnTo>
                  <a:lnTo>
                    <a:pt x="268" y="0"/>
                  </a:lnTo>
                  <a:lnTo>
                    <a:pt x="0" y="192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4F42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5"/>
            <p:cNvSpPr>
              <a:spLocks/>
            </p:cNvSpPr>
            <p:nvPr/>
          </p:nvSpPr>
          <p:spPr bwMode="auto">
            <a:xfrm>
              <a:off x="1947" y="1923"/>
              <a:ext cx="332" cy="106"/>
            </a:xfrm>
            <a:custGeom>
              <a:avLst/>
              <a:gdLst/>
              <a:ahLst/>
              <a:cxnLst>
                <a:cxn ang="0">
                  <a:pos x="0" y="132"/>
                </a:cxn>
                <a:cxn ang="0">
                  <a:pos x="337" y="211"/>
                </a:cxn>
                <a:cxn ang="0">
                  <a:pos x="338" y="210"/>
                </a:cxn>
                <a:cxn ang="0">
                  <a:pos x="342" y="206"/>
                </a:cxn>
                <a:cxn ang="0">
                  <a:pos x="350" y="198"/>
                </a:cxn>
                <a:cxn ang="0">
                  <a:pos x="361" y="191"/>
                </a:cxn>
                <a:cxn ang="0">
                  <a:pos x="365" y="183"/>
                </a:cxn>
                <a:cxn ang="0">
                  <a:pos x="373" y="179"/>
                </a:cxn>
                <a:cxn ang="0">
                  <a:pos x="380" y="173"/>
                </a:cxn>
                <a:cxn ang="0">
                  <a:pos x="390" y="168"/>
                </a:cxn>
                <a:cxn ang="0">
                  <a:pos x="397" y="160"/>
                </a:cxn>
                <a:cxn ang="0">
                  <a:pos x="407" y="152"/>
                </a:cxn>
                <a:cxn ang="0">
                  <a:pos x="418" y="145"/>
                </a:cxn>
                <a:cxn ang="0">
                  <a:pos x="430" y="139"/>
                </a:cxn>
                <a:cxn ang="0">
                  <a:pos x="441" y="130"/>
                </a:cxn>
                <a:cxn ang="0">
                  <a:pos x="451" y="122"/>
                </a:cxn>
                <a:cxn ang="0">
                  <a:pos x="464" y="113"/>
                </a:cxn>
                <a:cxn ang="0">
                  <a:pos x="477" y="105"/>
                </a:cxn>
                <a:cxn ang="0">
                  <a:pos x="491" y="95"/>
                </a:cxn>
                <a:cxn ang="0">
                  <a:pos x="504" y="88"/>
                </a:cxn>
                <a:cxn ang="0">
                  <a:pos x="511" y="82"/>
                </a:cxn>
                <a:cxn ang="0">
                  <a:pos x="519" y="78"/>
                </a:cxn>
                <a:cxn ang="0">
                  <a:pos x="527" y="74"/>
                </a:cxn>
                <a:cxn ang="0">
                  <a:pos x="534" y="71"/>
                </a:cxn>
                <a:cxn ang="0">
                  <a:pos x="542" y="65"/>
                </a:cxn>
                <a:cxn ang="0">
                  <a:pos x="549" y="59"/>
                </a:cxn>
                <a:cxn ang="0">
                  <a:pos x="555" y="55"/>
                </a:cxn>
                <a:cxn ang="0">
                  <a:pos x="563" y="52"/>
                </a:cxn>
                <a:cxn ang="0">
                  <a:pos x="570" y="46"/>
                </a:cxn>
                <a:cxn ang="0">
                  <a:pos x="578" y="42"/>
                </a:cxn>
                <a:cxn ang="0">
                  <a:pos x="587" y="38"/>
                </a:cxn>
                <a:cxn ang="0">
                  <a:pos x="595" y="35"/>
                </a:cxn>
                <a:cxn ang="0">
                  <a:pos x="603" y="29"/>
                </a:cxn>
                <a:cxn ang="0">
                  <a:pos x="610" y="25"/>
                </a:cxn>
                <a:cxn ang="0">
                  <a:pos x="620" y="19"/>
                </a:cxn>
                <a:cxn ang="0">
                  <a:pos x="629" y="16"/>
                </a:cxn>
                <a:cxn ang="0">
                  <a:pos x="635" y="12"/>
                </a:cxn>
                <a:cxn ang="0">
                  <a:pos x="644" y="8"/>
                </a:cxn>
                <a:cxn ang="0">
                  <a:pos x="654" y="4"/>
                </a:cxn>
                <a:cxn ang="0">
                  <a:pos x="664" y="0"/>
                </a:cxn>
                <a:cxn ang="0">
                  <a:pos x="253" y="0"/>
                </a:cxn>
                <a:cxn ang="0">
                  <a:pos x="0" y="132"/>
                </a:cxn>
                <a:cxn ang="0">
                  <a:pos x="0" y="132"/>
                </a:cxn>
              </a:cxnLst>
              <a:rect l="0" t="0" r="r" b="b"/>
              <a:pathLst>
                <a:path w="664" h="211">
                  <a:moveTo>
                    <a:pt x="0" y="132"/>
                  </a:moveTo>
                  <a:lnTo>
                    <a:pt x="337" y="211"/>
                  </a:lnTo>
                  <a:lnTo>
                    <a:pt x="338" y="210"/>
                  </a:lnTo>
                  <a:lnTo>
                    <a:pt x="342" y="206"/>
                  </a:lnTo>
                  <a:lnTo>
                    <a:pt x="350" y="198"/>
                  </a:lnTo>
                  <a:lnTo>
                    <a:pt x="361" y="191"/>
                  </a:lnTo>
                  <a:lnTo>
                    <a:pt x="365" y="183"/>
                  </a:lnTo>
                  <a:lnTo>
                    <a:pt x="373" y="179"/>
                  </a:lnTo>
                  <a:lnTo>
                    <a:pt x="380" y="173"/>
                  </a:lnTo>
                  <a:lnTo>
                    <a:pt x="390" y="168"/>
                  </a:lnTo>
                  <a:lnTo>
                    <a:pt x="397" y="160"/>
                  </a:lnTo>
                  <a:lnTo>
                    <a:pt x="407" y="152"/>
                  </a:lnTo>
                  <a:lnTo>
                    <a:pt x="418" y="145"/>
                  </a:lnTo>
                  <a:lnTo>
                    <a:pt x="430" y="139"/>
                  </a:lnTo>
                  <a:lnTo>
                    <a:pt x="441" y="130"/>
                  </a:lnTo>
                  <a:lnTo>
                    <a:pt x="451" y="122"/>
                  </a:lnTo>
                  <a:lnTo>
                    <a:pt x="464" y="113"/>
                  </a:lnTo>
                  <a:lnTo>
                    <a:pt x="477" y="105"/>
                  </a:lnTo>
                  <a:lnTo>
                    <a:pt x="491" y="95"/>
                  </a:lnTo>
                  <a:lnTo>
                    <a:pt x="504" y="88"/>
                  </a:lnTo>
                  <a:lnTo>
                    <a:pt x="511" y="82"/>
                  </a:lnTo>
                  <a:lnTo>
                    <a:pt x="519" y="78"/>
                  </a:lnTo>
                  <a:lnTo>
                    <a:pt x="527" y="74"/>
                  </a:lnTo>
                  <a:lnTo>
                    <a:pt x="534" y="71"/>
                  </a:lnTo>
                  <a:lnTo>
                    <a:pt x="542" y="65"/>
                  </a:lnTo>
                  <a:lnTo>
                    <a:pt x="549" y="59"/>
                  </a:lnTo>
                  <a:lnTo>
                    <a:pt x="555" y="55"/>
                  </a:lnTo>
                  <a:lnTo>
                    <a:pt x="563" y="52"/>
                  </a:lnTo>
                  <a:lnTo>
                    <a:pt x="570" y="46"/>
                  </a:lnTo>
                  <a:lnTo>
                    <a:pt x="578" y="42"/>
                  </a:lnTo>
                  <a:lnTo>
                    <a:pt x="587" y="38"/>
                  </a:lnTo>
                  <a:lnTo>
                    <a:pt x="595" y="35"/>
                  </a:lnTo>
                  <a:lnTo>
                    <a:pt x="603" y="29"/>
                  </a:lnTo>
                  <a:lnTo>
                    <a:pt x="610" y="25"/>
                  </a:lnTo>
                  <a:lnTo>
                    <a:pt x="620" y="19"/>
                  </a:lnTo>
                  <a:lnTo>
                    <a:pt x="629" y="16"/>
                  </a:lnTo>
                  <a:lnTo>
                    <a:pt x="635" y="12"/>
                  </a:lnTo>
                  <a:lnTo>
                    <a:pt x="644" y="8"/>
                  </a:lnTo>
                  <a:lnTo>
                    <a:pt x="654" y="4"/>
                  </a:lnTo>
                  <a:lnTo>
                    <a:pt x="664" y="0"/>
                  </a:lnTo>
                  <a:lnTo>
                    <a:pt x="253" y="0"/>
                  </a:lnTo>
                  <a:lnTo>
                    <a:pt x="0" y="132"/>
                  </a:lnTo>
                  <a:lnTo>
                    <a:pt x="0" y="132"/>
                  </a:lnTo>
                  <a:close/>
                </a:path>
              </a:pathLst>
            </a:custGeom>
            <a:solidFill>
              <a:srgbClr val="635E1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6"/>
            <p:cNvSpPr>
              <a:spLocks/>
            </p:cNvSpPr>
            <p:nvPr/>
          </p:nvSpPr>
          <p:spPr bwMode="auto">
            <a:xfrm>
              <a:off x="3218" y="1829"/>
              <a:ext cx="170" cy="23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6" y="0"/>
                </a:cxn>
                <a:cxn ang="0">
                  <a:pos x="13" y="2"/>
                </a:cxn>
                <a:cxn ang="0">
                  <a:pos x="25" y="4"/>
                </a:cxn>
                <a:cxn ang="0">
                  <a:pos x="30" y="4"/>
                </a:cxn>
                <a:cxn ang="0">
                  <a:pos x="38" y="6"/>
                </a:cxn>
                <a:cxn ang="0">
                  <a:pos x="45" y="8"/>
                </a:cxn>
                <a:cxn ang="0">
                  <a:pos x="55" y="8"/>
                </a:cxn>
                <a:cxn ang="0">
                  <a:pos x="63" y="9"/>
                </a:cxn>
                <a:cxn ang="0">
                  <a:pos x="74" y="11"/>
                </a:cxn>
                <a:cxn ang="0">
                  <a:pos x="84" y="13"/>
                </a:cxn>
                <a:cxn ang="0">
                  <a:pos x="97" y="17"/>
                </a:cxn>
                <a:cxn ang="0">
                  <a:pos x="108" y="19"/>
                </a:cxn>
                <a:cxn ang="0">
                  <a:pos x="120" y="21"/>
                </a:cxn>
                <a:cxn ang="0">
                  <a:pos x="131" y="23"/>
                </a:cxn>
                <a:cxn ang="0">
                  <a:pos x="146" y="27"/>
                </a:cxn>
                <a:cxn ang="0">
                  <a:pos x="152" y="27"/>
                </a:cxn>
                <a:cxn ang="0">
                  <a:pos x="160" y="28"/>
                </a:cxn>
                <a:cxn ang="0">
                  <a:pos x="165" y="28"/>
                </a:cxn>
                <a:cxn ang="0">
                  <a:pos x="173" y="30"/>
                </a:cxn>
                <a:cxn ang="0">
                  <a:pos x="180" y="32"/>
                </a:cxn>
                <a:cxn ang="0">
                  <a:pos x="188" y="32"/>
                </a:cxn>
                <a:cxn ang="0">
                  <a:pos x="196" y="34"/>
                </a:cxn>
                <a:cxn ang="0">
                  <a:pos x="203" y="38"/>
                </a:cxn>
                <a:cxn ang="0">
                  <a:pos x="211" y="38"/>
                </a:cxn>
                <a:cxn ang="0">
                  <a:pos x="219" y="40"/>
                </a:cxn>
                <a:cxn ang="0">
                  <a:pos x="226" y="40"/>
                </a:cxn>
                <a:cxn ang="0">
                  <a:pos x="236" y="44"/>
                </a:cxn>
                <a:cxn ang="0">
                  <a:pos x="243" y="44"/>
                </a:cxn>
                <a:cxn ang="0">
                  <a:pos x="251" y="48"/>
                </a:cxn>
                <a:cxn ang="0">
                  <a:pos x="260" y="48"/>
                </a:cxn>
                <a:cxn ang="0">
                  <a:pos x="270" y="51"/>
                </a:cxn>
                <a:cxn ang="0">
                  <a:pos x="276" y="51"/>
                </a:cxn>
                <a:cxn ang="0">
                  <a:pos x="285" y="55"/>
                </a:cxn>
                <a:cxn ang="0">
                  <a:pos x="295" y="55"/>
                </a:cxn>
                <a:cxn ang="0">
                  <a:pos x="302" y="59"/>
                </a:cxn>
                <a:cxn ang="0">
                  <a:pos x="312" y="59"/>
                </a:cxn>
                <a:cxn ang="0">
                  <a:pos x="321" y="63"/>
                </a:cxn>
                <a:cxn ang="0">
                  <a:pos x="331" y="65"/>
                </a:cxn>
                <a:cxn ang="0">
                  <a:pos x="340" y="68"/>
                </a:cxn>
                <a:cxn ang="0">
                  <a:pos x="118" y="251"/>
                </a:cxn>
                <a:cxn ang="0">
                  <a:pos x="103" y="382"/>
                </a:cxn>
                <a:cxn ang="0">
                  <a:pos x="11" y="46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40" h="466">
                  <a:moveTo>
                    <a:pt x="0" y="0"/>
                  </a:moveTo>
                  <a:lnTo>
                    <a:pt x="2" y="0"/>
                  </a:lnTo>
                  <a:lnTo>
                    <a:pt x="6" y="0"/>
                  </a:lnTo>
                  <a:lnTo>
                    <a:pt x="13" y="2"/>
                  </a:lnTo>
                  <a:lnTo>
                    <a:pt x="25" y="4"/>
                  </a:lnTo>
                  <a:lnTo>
                    <a:pt x="30" y="4"/>
                  </a:lnTo>
                  <a:lnTo>
                    <a:pt x="38" y="6"/>
                  </a:lnTo>
                  <a:lnTo>
                    <a:pt x="45" y="8"/>
                  </a:lnTo>
                  <a:lnTo>
                    <a:pt x="55" y="8"/>
                  </a:lnTo>
                  <a:lnTo>
                    <a:pt x="63" y="9"/>
                  </a:lnTo>
                  <a:lnTo>
                    <a:pt x="74" y="11"/>
                  </a:lnTo>
                  <a:lnTo>
                    <a:pt x="84" y="13"/>
                  </a:lnTo>
                  <a:lnTo>
                    <a:pt x="97" y="17"/>
                  </a:lnTo>
                  <a:lnTo>
                    <a:pt x="108" y="19"/>
                  </a:lnTo>
                  <a:lnTo>
                    <a:pt x="120" y="21"/>
                  </a:lnTo>
                  <a:lnTo>
                    <a:pt x="131" y="23"/>
                  </a:lnTo>
                  <a:lnTo>
                    <a:pt x="146" y="27"/>
                  </a:lnTo>
                  <a:lnTo>
                    <a:pt x="152" y="27"/>
                  </a:lnTo>
                  <a:lnTo>
                    <a:pt x="160" y="28"/>
                  </a:lnTo>
                  <a:lnTo>
                    <a:pt x="165" y="28"/>
                  </a:lnTo>
                  <a:lnTo>
                    <a:pt x="173" y="30"/>
                  </a:lnTo>
                  <a:lnTo>
                    <a:pt x="180" y="32"/>
                  </a:lnTo>
                  <a:lnTo>
                    <a:pt x="188" y="32"/>
                  </a:lnTo>
                  <a:lnTo>
                    <a:pt x="196" y="34"/>
                  </a:lnTo>
                  <a:lnTo>
                    <a:pt x="203" y="38"/>
                  </a:lnTo>
                  <a:lnTo>
                    <a:pt x="211" y="38"/>
                  </a:lnTo>
                  <a:lnTo>
                    <a:pt x="219" y="40"/>
                  </a:lnTo>
                  <a:lnTo>
                    <a:pt x="226" y="40"/>
                  </a:lnTo>
                  <a:lnTo>
                    <a:pt x="236" y="44"/>
                  </a:lnTo>
                  <a:lnTo>
                    <a:pt x="243" y="44"/>
                  </a:lnTo>
                  <a:lnTo>
                    <a:pt x="251" y="48"/>
                  </a:lnTo>
                  <a:lnTo>
                    <a:pt x="260" y="48"/>
                  </a:lnTo>
                  <a:lnTo>
                    <a:pt x="270" y="51"/>
                  </a:lnTo>
                  <a:lnTo>
                    <a:pt x="276" y="51"/>
                  </a:lnTo>
                  <a:lnTo>
                    <a:pt x="285" y="55"/>
                  </a:lnTo>
                  <a:lnTo>
                    <a:pt x="295" y="55"/>
                  </a:lnTo>
                  <a:lnTo>
                    <a:pt x="302" y="59"/>
                  </a:lnTo>
                  <a:lnTo>
                    <a:pt x="312" y="59"/>
                  </a:lnTo>
                  <a:lnTo>
                    <a:pt x="321" y="63"/>
                  </a:lnTo>
                  <a:lnTo>
                    <a:pt x="331" y="65"/>
                  </a:lnTo>
                  <a:lnTo>
                    <a:pt x="340" y="68"/>
                  </a:lnTo>
                  <a:lnTo>
                    <a:pt x="118" y="251"/>
                  </a:lnTo>
                  <a:lnTo>
                    <a:pt x="103" y="382"/>
                  </a:lnTo>
                  <a:lnTo>
                    <a:pt x="11" y="4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1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7"/>
            <p:cNvSpPr>
              <a:spLocks/>
            </p:cNvSpPr>
            <p:nvPr/>
          </p:nvSpPr>
          <p:spPr bwMode="auto">
            <a:xfrm>
              <a:off x="2745" y="2167"/>
              <a:ext cx="352" cy="272"/>
            </a:xfrm>
            <a:custGeom>
              <a:avLst/>
              <a:gdLst/>
              <a:ahLst/>
              <a:cxnLst>
                <a:cxn ang="0">
                  <a:pos x="57" y="404"/>
                </a:cxn>
                <a:cxn ang="0">
                  <a:pos x="548" y="12"/>
                </a:cxn>
                <a:cxn ang="0">
                  <a:pos x="549" y="10"/>
                </a:cxn>
                <a:cxn ang="0">
                  <a:pos x="561" y="6"/>
                </a:cxn>
                <a:cxn ang="0">
                  <a:pos x="568" y="4"/>
                </a:cxn>
                <a:cxn ang="0">
                  <a:pos x="576" y="2"/>
                </a:cxn>
                <a:cxn ang="0">
                  <a:pos x="586" y="2"/>
                </a:cxn>
                <a:cxn ang="0">
                  <a:pos x="597" y="2"/>
                </a:cxn>
                <a:cxn ang="0">
                  <a:pos x="606" y="0"/>
                </a:cxn>
                <a:cxn ang="0">
                  <a:pos x="618" y="2"/>
                </a:cxn>
                <a:cxn ang="0">
                  <a:pos x="629" y="6"/>
                </a:cxn>
                <a:cxn ang="0">
                  <a:pos x="643" y="10"/>
                </a:cxn>
                <a:cxn ang="0">
                  <a:pos x="652" y="16"/>
                </a:cxn>
                <a:cxn ang="0">
                  <a:pos x="663" y="27"/>
                </a:cxn>
                <a:cxn ang="0">
                  <a:pos x="667" y="31"/>
                </a:cxn>
                <a:cxn ang="0">
                  <a:pos x="673" y="38"/>
                </a:cxn>
                <a:cxn ang="0">
                  <a:pos x="677" y="46"/>
                </a:cxn>
                <a:cxn ang="0">
                  <a:pos x="683" y="54"/>
                </a:cxn>
                <a:cxn ang="0">
                  <a:pos x="686" y="59"/>
                </a:cxn>
                <a:cxn ang="0">
                  <a:pos x="688" y="67"/>
                </a:cxn>
                <a:cxn ang="0">
                  <a:pos x="692" y="75"/>
                </a:cxn>
                <a:cxn ang="0">
                  <a:pos x="696" y="82"/>
                </a:cxn>
                <a:cxn ang="0">
                  <a:pos x="698" y="92"/>
                </a:cxn>
                <a:cxn ang="0">
                  <a:pos x="702" y="105"/>
                </a:cxn>
                <a:cxn ang="0">
                  <a:pos x="703" y="114"/>
                </a:cxn>
                <a:cxn ang="0">
                  <a:pos x="703" y="122"/>
                </a:cxn>
                <a:cxn ang="0">
                  <a:pos x="703" y="130"/>
                </a:cxn>
                <a:cxn ang="0">
                  <a:pos x="703" y="137"/>
                </a:cxn>
                <a:cxn ang="0">
                  <a:pos x="698" y="147"/>
                </a:cxn>
                <a:cxn ang="0">
                  <a:pos x="694" y="153"/>
                </a:cxn>
                <a:cxn ang="0">
                  <a:pos x="688" y="156"/>
                </a:cxn>
                <a:cxn ang="0">
                  <a:pos x="688" y="158"/>
                </a:cxn>
                <a:cxn ang="0">
                  <a:pos x="171" y="544"/>
                </a:cxn>
                <a:cxn ang="0">
                  <a:pos x="0" y="544"/>
                </a:cxn>
                <a:cxn ang="0">
                  <a:pos x="57" y="404"/>
                </a:cxn>
                <a:cxn ang="0">
                  <a:pos x="57" y="404"/>
                </a:cxn>
              </a:cxnLst>
              <a:rect l="0" t="0" r="r" b="b"/>
              <a:pathLst>
                <a:path w="703" h="544">
                  <a:moveTo>
                    <a:pt x="57" y="404"/>
                  </a:moveTo>
                  <a:lnTo>
                    <a:pt x="548" y="12"/>
                  </a:lnTo>
                  <a:lnTo>
                    <a:pt x="549" y="10"/>
                  </a:lnTo>
                  <a:lnTo>
                    <a:pt x="561" y="6"/>
                  </a:lnTo>
                  <a:lnTo>
                    <a:pt x="568" y="4"/>
                  </a:lnTo>
                  <a:lnTo>
                    <a:pt x="576" y="2"/>
                  </a:lnTo>
                  <a:lnTo>
                    <a:pt x="586" y="2"/>
                  </a:lnTo>
                  <a:lnTo>
                    <a:pt x="597" y="2"/>
                  </a:lnTo>
                  <a:lnTo>
                    <a:pt x="606" y="0"/>
                  </a:lnTo>
                  <a:lnTo>
                    <a:pt x="618" y="2"/>
                  </a:lnTo>
                  <a:lnTo>
                    <a:pt x="629" y="6"/>
                  </a:lnTo>
                  <a:lnTo>
                    <a:pt x="643" y="10"/>
                  </a:lnTo>
                  <a:lnTo>
                    <a:pt x="652" y="16"/>
                  </a:lnTo>
                  <a:lnTo>
                    <a:pt x="663" y="27"/>
                  </a:lnTo>
                  <a:lnTo>
                    <a:pt x="667" y="31"/>
                  </a:lnTo>
                  <a:lnTo>
                    <a:pt x="673" y="38"/>
                  </a:lnTo>
                  <a:lnTo>
                    <a:pt x="677" y="46"/>
                  </a:lnTo>
                  <a:lnTo>
                    <a:pt x="683" y="54"/>
                  </a:lnTo>
                  <a:lnTo>
                    <a:pt x="686" y="59"/>
                  </a:lnTo>
                  <a:lnTo>
                    <a:pt x="688" y="67"/>
                  </a:lnTo>
                  <a:lnTo>
                    <a:pt x="692" y="75"/>
                  </a:lnTo>
                  <a:lnTo>
                    <a:pt x="696" y="82"/>
                  </a:lnTo>
                  <a:lnTo>
                    <a:pt x="698" y="92"/>
                  </a:lnTo>
                  <a:lnTo>
                    <a:pt x="702" y="105"/>
                  </a:lnTo>
                  <a:lnTo>
                    <a:pt x="703" y="114"/>
                  </a:lnTo>
                  <a:lnTo>
                    <a:pt x="703" y="122"/>
                  </a:lnTo>
                  <a:lnTo>
                    <a:pt x="703" y="130"/>
                  </a:lnTo>
                  <a:lnTo>
                    <a:pt x="703" y="137"/>
                  </a:lnTo>
                  <a:lnTo>
                    <a:pt x="698" y="147"/>
                  </a:lnTo>
                  <a:lnTo>
                    <a:pt x="694" y="153"/>
                  </a:lnTo>
                  <a:lnTo>
                    <a:pt x="688" y="156"/>
                  </a:lnTo>
                  <a:lnTo>
                    <a:pt x="688" y="158"/>
                  </a:lnTo>
                  <a:lnTo>
                    <a:pt x="171" y="544"/>
                  </a:lnTo>
                  <a:lnTo>
                    <a:pt x="0" y="544"/>
                  </a:lnTo>
                  <a:lnTo>
                    <a:pt x="57" y="404"/>
                  </a:lnTo>
                  <a:lnTo>
                    <a:pt x="57" y="404"/>
                  </a:lnTo>
                  <a:close/>
                </a:path>
              </a:pathLst>
            </a:custGeom>
            <a:solidFill>
              <a:srgbClr val="6661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8"/>
            <p:cNvSpPr>
              <a:spLocks/>
            </p:cNvSpPr>
            <p:nvPr/>
          </p:nvSpPr>
          <p:spPr bwMode="auto">
            <a:xfrm>
              <a:off x="2220" y="2451"/>
              <a:ext cx="232" cy="89"/>
            </a:xfrm>
            <a:custGeom>
              <a:avLst/>
              <a:gdLst/>
              <a:ahLst/>
              <a:cxnLst>
                <a:cxn ang="0">
                  <a:pos x="464" y="118"/>
                </a:cxn>
                <a:cxn ang="0">
                  <a:pos x="289" y="177"/>
                </a:cxn>
                <a:cxn ang="0">
                  <a:pos x="0" y="97"/>
                </a:cxn>
                <a:cxn ang="0">
                  <a:pos x="116" y="0"/>
                </a:cxn>
                <a:cxn ang="0">
                  <a:pos x="464" y="118"/>
                </a:cxn>
                <a:cxn ang="0">
                  <a:pos x="464" y="118"/>
                </a:cxn>
              </a:cxnLst>
              <a:rect l="0" t="0" r="r" b="b"/>
              <a:pathLst>
                <a:path w="464" h="177">
                  <a:moveTo>
                    <a:pt x="464" y="118"/>
                  </a:moveTo>
                  <a:lnTo>
                    <a:pt x="289" y="177"/>
                  </a:lnTo>
                  <a:lnTo>
                    <a:pt x="0" y="97"/>
                  </a:lnTo>
                  <a:lnTo>
                    <a:pt x="116" y="0"/>
                  </a:lnTo>
                  <a:lnTo>
                    <a:pt x="464" y="118"/>
                  </a:lnTo>
                  <a:lnTo>
                    <a:pt x="464" y="118"/>
                  </a:lnTo>
                  <a:close/>
                </a:path>
              </a:pathLst>
            </a:custGeom>
            <a:solidFill>
              <a:srgbClr val="635E1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4051978" y="4110736"/>
            <a:ext cx="2149887" cy="897524"/>
            <a:chOff x="4051978" y="4110736"/>
            <a:chExt cx="2149887" cy="897524"/>
          </a:xfrm>
        </p:grpSpPr>
        <p:sp>
          <p:nvSpPr>
            <p:cNvPr id="6" name="Freeform 5"/>
            <p:cNvSpPr/>
            <p:nvPr/>
          </p:nvSpPr>
          <p:spPr bwMode="auto">
            <a:xfrm rot="3271448">
              <a:off x="4851206" y="3657600"/>
              <a:ext cx="551432" cy="2149887"/>
            </a:xfrm>
            <a:custGeom>
              <a:avLst/>
              <a:gdLst>
                <a:gd name="connsiteX0" fmla="*/ 0 w 551432"/>
                <a:gd name="connsiteY0" fmla="*/ 1081924 h 1081924"/>
                <a:gd name="connsiteX1" fmla="*/ 275716 w 551432"/>
                <a:gd name="connsiteY1" fmla="*/ 0 h 1081924"/>
                <a:gd name="connsiteX2" fmla="*/ 551432 w 551432"/>
                <a:gd name="connsiteY2" fmla="*/ 1081924 h 1081924"/>
                <a:gd name="connsiteX3" fmla="*/ 0 w 551432"/>
                <a:gd name="connsiteY3" fmla="*/ 1081924 h 1081924"/>
                <a:gd name="connsiteX0" fmla="*/ 0 w 551432"/>
                <a:gd name="connsiteY0" fmla="*/ 1081924 h 1081924"/>
                <a:gd name="connsiteX1" fmla="*/ 275716 w 551432"/>
                <a:gd name="connsiteY1" fmla="*/ 0 h 1081924"/>
                <a:gd name="connsiteX2" fmla="*/ 551432 w 551432"/>
                <a:gd name="connsiteY2" fmla="*/ 1081924 h 1081924"/>
                <a:gd name="connsiteX3" fmla="*/ 425789 w 551432"/>
                <a:gd name="connsiteY3" fmla="*/ 1081924 h 1081924"/>
                <a:gd name="connsiteX4" fmla="*/ 0 w 551432"/>
                <a:gd name="connsiteY4" fmla="*/ 1081924 h 1081924"/>
                <a:gd name="connsiteX0" fmla="*/ 0 w 551432"/>
                <a:gd name="connsiteY0" fmla="*/ 1081924 h 1081924"/>
                <a:gd name="connsiteX1" fmla="*/ 275716 w 551432"/>
                <a:gd name="connsiteY1" fmla="*/ 0 h 1081924"/>
                <a:gd name="connsiteX2" fmla="*/ 551432 w 551432"/>
                <a:gd name="connsiteY2" fmla="*/ 1081924 h 1081924"/>
                <a:gd name="connsiteX3" fmla="*/ 425789 w 551432"/>
                <a:gd name="connsiteY3" fmla="*/ 1081924 h 1081924"/>
                <a:gd name="connsiteX4" fmla="*/ 125643 w 551432"/>
                <a:gd name="connsiteY4" fmla="*/ 1081924 h 1081924"/>
                <a:gd name="connsiteX5" fmla="*/ 0 w 551432"/>
                <a:gd name="connsiteY5" fmla="*/ 1081924 h 1081924"/>
                <a:gd name="connsiteX0" fmla="*/ 0 w 551432"/>
                <a:gd name="connsiteY0" fmla="*/ 1081924 h 2149887"/>
                <a:gd name="connsiteX1" fmla="*/ 275716 w 551432"/>
                <a:gd name="connsiteY1" fmla="*/ 0 h 2149887"/>
                <a:gd name="connsiteX2" fmla="*/ 551432 w 551432"/>
                <a:gd name="connsiteY2" fmla="*/ 1081924 h 2149887"/>
                <a:gd name="connsiteX3" fmla="*/ 425789 w 551432"/>
                <a:gd name="connsiteY3" fmla="*/ 1081924 h 2149887"/>
                <a:gd name="connsiteX4" fmla="*/ 0 w 551432"/>
                <a:gd name="connsiteY4" fmla="*/ 2149887 h 2149887"/>
                <a:gd name="connsiteX5" fmla="*/ 0 w 551432"/>
                <a:gd name="connsiteY5" fmla="*/ 1081924 h 2149887"/>
                <a:gd name="connsiteX0" fmla="*/ 0 w 551432"/>
                <a:gd name="connsiteY0" fmla="*/ 1081924 h 2149887"/>
                <a:gd name="connsiteX1" fmla="*/ 275716 w 551432"/>
                <a:gd name="connsiteY1" fmla="*/ 0 h 2149887"/>
                <a:gd name="connsiteX2" fmla="*/ 551432 w 551432"/>
                <a:gd name="connsiteY2" fmla="*/ 1081924 h 2149887"/>
                <a:gd name="connsiteX3" fmla="*/ 551432 w 551432"/>
                <a:gd name="connsiteY3" fmla="*/ 2149887 h 2149887"/>
                <a:gd name="connsiteX4" fmla="*/ 0 w 551432"/>
                <a:gd name="connsiteY4" fmla="*/ 2149887 h 2149887"/>
                <a:gd name="connsiteX5" fmla="*/ 0 w 551432"/>
                <a:gd name="connsiteY5" fmla="*/ 1081924 h 2149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1432" h="2149887">
                  <a:moveTo>
                    <a:pt x="0" y="1081924"/>
                  </a:moveTo>
                  <a:lnTo>
                    <a:pt x="275716" y="0"/>
                  </a:lnTo>
                  <a:lnTo>
                    <a:pt x="551432" y="1081924"/>
                  </a:lnTo>
                  <a:lnTo>
                    <a:pt x="551432" y="2149887"/>
                  </a:lnTo>
                  <a:lnTo>
                    <a:pt x="0" y="2149887"/>
                  </a:lnTo>
                  <a:lnTo>
                    <a:pt x="0" y="1081924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 flipV="1">
              <a:off x="5361050" y="4110736"/>
              <a:ext cx="643007" cy="225594"/>
            </a:xfrm>
            <a:prstGeom prst="line">
              <a:avLst/>
            </a:prstGeom>
            <a:ln w="5715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5597951" y="4110736"/>
              <a:ext cx="406106" cy="497400"/>
            </a:xfrm>
            <a:prstGeom prst="line">
              <a:avLst/>
            </a:prstGeom>
            <a:ln w="5715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27"/>
            <p:cNvGrpSpPr/>
            <p:nvPr/>
          </p:nvGrpSpPr>
          <p:grpSpPr>
            <a:xfrm>
              <a:off x="4901786" y="4594279"/>
              <a:ext cx="329190" cy="329190"/>
              <a:chOff x="1187542" y="4506439"/>
              <a:chExt cx="383060" cy="383060"/>
            </a:xfrm>
          </p:grpSpPr>
          <p:sp>
            <p:nvSpPr>
              <p:cNvPr id="46" name="Oval 45"/>
              <p:cNvSpPr/>
              <p:nvPr/>
            </p:nvSpPr>
            <p:spPr bwMode="auto">
              <a:xfrm>
                <a:off x="1187542" y="4506439"/>
                <a:ext cx="383060" cy="383060"/>
              </a:xfrm>
              <a:prstGeom prst="ellips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9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47" name="Group 26"/>
              <p:cNvGrpSpPr/>
              <p:nvPr/>
            </p:nvGrpSpPr>
            <p:grpSpPr>
              <a:xfrm>
                <a:off x="1271458" y="4650331"/>
                <a:ext cx="227319" cy="109236"/>
                <a:chOff x="4833503" y="4702587"/>
                <a:chExt cx="1050766" cy="504934"/>
              </a:xfrm>
            </p:grpSpPr>
            <p:sp>
              <p:nvSpPr>
                <p:cNvPr id="48" name="Arc 47"/>
                <p:cNvSpPr/>
                <p:nvPr/>
              </p:nvSpPr>
              <p:spPr>
                <a:xfrm>
                  <a:off x="4879127" y="4704949"/>
                  <a:ext cx="502571" cy="502571"/>
                </a:xfrm>
                <a:prstGeom prst="arc">
                  <a:avLst/>
                </a:prstGeom>
                <a:ln w="38100"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b="1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9" name="Arc 48"/>
                <p:cNvSpPr/>
                <p:nvPr/>
              </p:nvSpPr>
              <p:spPr>
                <a:xfrm rot="16200000">
                  <a:off x="4833503" y="4702587"/>
                  <a:ext cx="502571" cy="502571"/>
                </a:xfrm>
                <a:prstGeom prst="arc">
                  <a:avLst/>
                </a:prstGeom>
                <a:ln w="38100"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b="1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0" name="Arc 49"/>
                <p:cNvSpPr/>
                <p:nvPr/>
              </p:nvSpPr>
              <p:spPr>
                <a:xfrm rot="10800000">
                  <a:off x="5381698" y="4704949"/>
                  <a:ext cx="502571" cy="502571"/>
                </a:xfrm>
                <a:prstGeom prst="arc">
                  <a:avLst/>
                </a:prstGeom>
                <a:ln w="38100"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b="1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1" name="Arc 50"/>
                <p:cNvSpPr/>
                <p:nvPr/>
              </p:nvSpPr>
              <p:spPr>
                <a:xfrm rot="5400000">
                  <a:off x="5336083" y="4704950"/>
                  <a:ext cx="502571" cy="502572"/>
                </a:xfrm>
                <a:prstGeom prst="arc">
                  <a:avLst/>
                </a:prstGeom>
                <a:ln w="38100"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b="1"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cxnSp>
          <p:nvCxnSpPr>
            <p:cNvPr id="53" name="Straight Connector 52"/>
            <p:cNvCxnSpPr>
              <a:stCxn id="46" idx="7"/>
            </p:cNvCxnSpPr>
            <p:nvPr/>
          </p:nvCxnSpPr>
          <p:spPr>
            <a:xfrm flipV="1">
              <a:off x="5182767" y="4110736"/>
              <a:ext cx="821290" cy="531752"/>
            </a:xfrm>
            <a:prstGeom prst="line">
              <a:avLst/>
            </a:prstGeom>
            <a:ln w="1905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Arc 55"/>
          <p:cNvSpPr/>
          <p:nvPr/>
        </p:nvSpPr>
        <p:spPr>
          <a:xfrm rot="1004852">
            <a:off x="5560297" y="3404708"/>
            <a:ext cx="748907" cy="748907"/>
          </a:xfrm>
          <a:prstGeom prst="arc">
            <a:avLst/>
          </a:prstGeom>
          <a:ln w="1905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c 56"/>
          <p:cNvSpPr/>
          <p:nvPr/>
        </p:nvSpPr>
        <p:spPr>
          <a:xfrm rot="1004852">
            <a:off x="5354233" y="3003954"/>
            <a:ext cx="1326246" cy="1326246"/>
          </a:xfrm>
          <a:prstGeom prst="arc">
            <a:avLst/>
          </a:prstGeom>
          <a:ln w="1905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c 57"/>
          <p:cNvSpPr/>
          <p:nvPr/>
        </p:nvSpPr>
        <p:spPr>
          <a:xfrm rot="1004852">
            <a:off x="5156129" y="2638478"/>
            <a:ext cx="1975824" cy="1975824"/>
          </a:xfrm>
          <a:prstGeom prst="arc">
            <a:avLst/>
          </a:prstGeom>
          <a:ln w="1905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c 58"/>
          <p:cNvSpPr/>
          <p:nvPr/>
        </p:nvSpPr>
        <p:spPr>
          <a:xfrm rot="10033295">
            <a:off x="6860831" y="2546067"/>
            <a:ext cx="748907" cy="748907"/>
          </a:xfrm>
          <a:prstGeom prst="arc">
            <a:avLst/>
          </a:prstGeom>
          <a:ln w="1905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c 59"/>
          <p:cNvSpPr/>
          <p:nvPr/>
        </p:nvSpPr>
        <p:spPr>
          <a:xfrm rot="10033295">
            <a:off x="6402410" y="2517448"/>
            <a:ext cx="1326246" cy="1326246"/>
          </a:xfrm>
          <a:prstGeom prst="arc">
            <a:avLst/>
          </a:prstGeom>
          <a:ln w="1905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c 60"/>
          <p:cNvSpPr/>
          <p:nvPr/>
        </p:nvSpPr>
        <p:spPr>
          <a:xfrm rot="10033295">
            <a:off x="5855620" y="2424415"/>
            <a:ext cx="1975824" cy="1975824"/>
          </a:xfrm>
          <a:prstGeom prst="arc">
            <a:avLst/>
          </a:prstGeom>
          <a:ln w="1905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8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Microwave Ovens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800" b="0" dirty="0" smtClean="0"/>
              <a:t> Invented by Percy L. Spencer, vice president of Raytheon, in 1945 </a:t>
            </a:r>
            <a:endParaRPr lang="en-US" sz="1800" b="0" dirty="0"/>
          </a:p>
        </p:txBody>
      </p:sp>
      <p:pic>
        <p:nvPicPr>
          <p:cNvPr id="4" name="Picture 4" descr="Actual original patent for the microwave oven by Dr. Percy L. Spenc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7048" y="1754662"/>
            <a:ext cx="5241785" cy="44309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3833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Microwave Ovens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5528841" cy="4335463"/>
          </a:xfrm>
        </p:spPr>
        <p:txBody>
          <a:bodyPr/>
          <a:lstStyle/>
          <a:p>
            <a:r>
              <a:rPr lang="en-US" dirty="0" smtClean="0"/>
              <a:t>The first microwave ovens were called “</a:t>
            </a:r>
            <a:r>
              <a:rPr lang="en-US" b="1" i="1" dirty="0" err="1" smtClean="0"/>
              <a:t>Radarange</a:t>
            </a:r>
            <a:r>
              <a:rPr lang="en-US" dirty="0" smtClean="0"/>
              <a:t>”…</a:t>
            </a:r>
          </a:p>
          <a:p>
            <a:r>
              <a:rPr lang="en-US" dirty="0" smtClean="0"/>
              <a:t>Weighted 750 </a:t>
            </a:r>
            <a:r>
              <a:rPr lang="en-US" dirty="0" err="1" smtClean="0"/>
              <a:t>lbs</a:t>
            </a:r>
            <a:endParaRPr lang="en-US" dirty="0" smtClean="0"/>
          </a:p>
          <a:p>
            <a:r>
              <a:rPr lang="en-US" dirty="0" smtClean="0"/>
              <a:t>Not a commercial success until the 60s, when they became much smaller with the invention of a new generation of magnetron sources</a:t>
            </a:r>
            <a:endParaRPr lang="en-US" dirty="0"/>
          </a:p>
        </p:txBody>
      </p:sp>
      <p:pic>
        <p:nvPicPr>
          <p:cNvPr id="4" name="Picture 2" descr="http://www.marketingvp.com/images/radarang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26238" y="1023322"/>
            <a:ext cx="2675479" cy="5434568"/>
          </a:xfrm>
          <a:prstGeom prst="rect">
            <a:avLst/>
          </a:prstGeom>
          <a:noFill/>
        </p:spPr>
      </p:pic>
      <p:pic>
        <p:nvPicPr>
          <p:cNvPr id="7" name="Picture 2" descr="Microwave ove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64199" y="3844778"/>
            <a:ext cx="2969198" cy="2197207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1566441" y="645789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http://www.marketingvp.com/guests/globe/oven.htm</a:t>
            </a:r>
          </a:p>
          <a:p>
            <a:r>
              <a:rPr lang="en-US" sz="1000" dirty="0" smtClean="0">
                <a:solidFill>
                  <a:schemeClr val="bg1"/>
                </a:solidFill>
              </a:rPr>
              <a:t>http://www.smecc.org/microwave_oven.htm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23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Transistor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1" y="933262"/>
            <a:ext cx="4920343" cy="4335463"/>
          </a:xfrm>
        </p:spPr>
        <p:txBody>
          <a:bodyPr/>
          <a:lstStyle/>
          <a:p>
            <a:r>
              <a:rPr lang="en-US" dirty="0"/>
              <a:t>In 1947, William Shockley (seated), John Bardeen (center), and Walter Brattain (right</a:t>
            </a:r>
            <a:r>
              <a:rPr lang="en-US" dirty="0" smtClean="0"/>
              <a:t>) invented the transistor</a:t>
            </a:r>
          </a:p>
          <a:p>
            <a:r>
              <a:rPr lang="en-US" dirty="0" smtClean="0"/>
              <a:t>This probably advanced the pace of human civilization by a few orders of magnitude</a:t>
            </a:r>
            <a:endParaRPr lang="en-US" dirty="0"/>
          </a:p>
          <a:p>
            <a:r>
              <a:rPr lang="en-US" dirty="0" smtClean="0"/>
              <a:t>They went on to win the </a:t>
            </a:r>
            <a:r>
              <a:rPr lang="en-US" dirty="0"/>
              <a:t>Nobel </a:t>
            </a:r>
            <a:r>
              <a:rPr lang="en-US" dirty="0" smtClean="0"/>
              <a:t>Prize in </a:t>
            </a:r>
            <a:r>
              <a:rPr lang="en-US" dirty="0"/>
              <a:t>1956</a:t>
            </a:r>
          </a:p>
        </p:txBody>
      </p:sp>
      <p:pic>
        <p:nvPicPr>
          <p:cNvPr id="47110" name="Picture 6" descr="Bell Labs Scientist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7657" y="1029345"/>
            <a:ext cx="3030638" cy="1767872"/>
          </a:xfrm>
          <a:prstGeom prst="rect">
            <a:avLst/>
          </a:prstGeom>
          <a:noFill/>
        </p:spPr>
      </p:pic>
      <p:grpSp>
        <p:nvGrpSpPr>
          <p:cNvPr id="4" name="Group 3"/>
          <p:cNvGrpSpPr/>
          <p:nvPr/>
        </p:nvGrpSpPr>
        <p:grpSpPr>
          <a:xfrm>
            <a:off x="620346" y="3822167"/>
            <a:ext cx="2497182" cy="1865915"/>
            <a:chOff x="1004171" y="4027990"/>
            <a:chExt cx="3127991" cy="2337261"/>
          </a:xfrm>
        </p:grpSpPr>
        <p:pic>
          <p:nvPicPr>
            <p:cNvPr id="47108" name="Picture 4" descr="http://asset2.cbsistatic.com/cnwk.1d/i/ne/p/2007/Transistor01_550x447.jpg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b="15738"/>
            <a:stretch/>
          </p:blipFill>
          <p:spPr bwMode="auto">
            <a:xfrm>
              <a:off x="1004172" y="4027990"/>
              <a:ext cx="2963552" cy="2029484"/>
            </a:xfrm>
            <a:prstGeom prst="rect">
              <a:avLst/>
            </a:prstGeom>
            <a:noFill/>
          </p:spPr>
        </p:pic>
        <p:sp>
          <p:nvSpPr>
            <p:cNvPr id="8" name="Rectangle 7"/>
            <p:cNvSpPr/>
            <p:nvPr/>
          </p:nvSpPr>
          <p:spPr>
            <a:xfrm>
              <a:off x="1004171" y="6057474"/>
              <a:ext cx="312799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i="1" dirty="0" smtClean="0">
                  <a:solidFill>
                    <a:srgbClr val="666066"/>
                  </a:solidFill>
                  <a:latin typeface="Arial" panose="020B0604020202020204" pitchFamily="34" charset="0"/>
                </a:rPr>
                <a:t>The first transistor as it was patented</a:t>
              </a:r>
              <a:endParaRPr lang="en-US" sz="1400" dirty="0"/>
            </a:p>
          </p:txBody>
        </p:sp>
      </p:grpSp>
      <p:pic>
        <p:nvPicPr>
          <p:cNvPr id="4100" name="Picture 4" descr="http://upload.wikimedia.org/wikipedia/commons/e/e1/Transbauforme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528" y="3995124"/>
            <a:ext cx="2554944" cy="140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cdn-static.zdnet.com/i/story/61/19/005703/ivy-bridge-0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28"/>
          <a:stretch/>
        </p:blipFill>
        <p:spPr bwMode="auto">
          <a:xfrm>
            <a:off x="5898162" y="4051737"/>
            <a:ext cx="2860896" cy="147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423825" y="6526585"/>
            <a:ext cx="6151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</a:t>
            </a:r>
            <a:r>
              <a:rPr lang="en-US" sz="8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www.zdnet.com/blog/computers/why-intels-22nm-technology-really-matters/5703</a:t>
            </a:r>
            <a:endParaRPr lang="en-US" sz="8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http://</a:t>
            </a:r>
            <a:r>
              <a:rPr lang="en-US" sz="8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en.wikipedia.org/wiki/Transistor</a:t>
            </a:r>
            <a:r>
              <a:rPr lang="en-US" sz="8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04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Circuits</a:t>
            </a:r>
            <a:endParaRPr lang="en-US" dirty="0"/>
          </a:p>
        </p:txBody>
      </p:sp>
      <p:pic>
        <p:nvPicPr>
          <p:cNvPr id="9218" name="Picture 2" descr="File:Kilby solid circui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86" y="1066800"/>
            <a:ext cx="3251935" cy="216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91000" y="1143000"/>
            <a:ext cx="41024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Jack </a:t>
            </a:r>
            <a:r>
              <a:rPr lang="en-US" sz="2800" dirty="0" err="1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Kilby</a:t>
            </a:r>
            <a:r>
              <a:rPr lang="en-US" sz="28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1958</a:t>
            </a:r>
          </a:p>
          <a:p>
            <a:r>
              <a:rPr lang="en-US" sz="28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How many transistors?</a:t>
            </a:r>
            <a:endParaRPr lang="en-US" sz="2800" dirty="0">
              <a:solidFill>
                <a:srgbClr val="0070C0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pic>
        <p:nvPicPr>
          <p:cNvPr id="9220" name="Picture 4" descr="http://dl.maximumpc.com/galleries/corei7/corei7die_ful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662" y="3738622"/>
            <a:ext cx="3848882" cy="267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04800" y="3948360"/>
            <a:ext cx="41024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Intel i7 3.4 GHz, 2012</a:t>
            </a:r>
          </a:p>
          <a:p>
            <a:r>
              <a:rPr lang="en-US" sz="28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How many transistors?</a:t>
            </a:r>
            <a:endParaRPr lang="en-US" sz="2800" dirty="0">
              <a:solidFill>
                <a:srgbClr val="0070C0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45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Vacuum Tube vs. Transistor</a:t>
            </a:r>
            <a:endParaRPr lang="en-US" sz="3200" dirty="0"/>
          </a:p>
        </p:txBody>
      </p:sp>
      <p:pic>
        <p:nvPicPr>
          <p:cNvPr id="5124" name="Picture 4" descr="http://honeybeeamps.files.wordpress.com/2011/02/785px-eniac.jpg?w=640&amp;h=48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5" y="1551412"/>
            <a:ext cx="3490552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1024" y="4364835"/>
            <a:ext cx="3686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ENIAC</a:t>
            </a:r>
          </a:p>
          <a:p>
            <a:r>
              <a:rPr lang="en-US" sz="2400" dirty="0" smtClean="0">
                <a:solidFill>
                  <a:schemeClr val="bg2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18,000 vacuum tubes</a:t>
            </a:r>
          </a:p>
          <a:p>
            <a:r>
              <a:rPr lang="en-US" sz="2400" dirty="0" smtClean="0">
                <a:solidFill>
                  <a:schemeClr val="bg2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0.1 MHz</a:t>
            </a:r>
            <a:endParaRPr lang="en-US" sz="2400" dirty="0">
              <a:solidFill>
                <a:schemeClr val="bg2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03548" y="4369739"/>
            <a:ext cx="3686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Intel Xeon E5-2600 V3</a:t>
            </a:r>
            <a:endParaRPr lang="en-US" sz="2400" dirty="0" smtClean="0">
              <a:solidFill>
                <a:schemeClr val="bg2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5</a:t>
            </a:r>
            <a:r>
              <a:rPr lang="en-US" dirty="0" smtClean="0">
                <a:solidFill>
                  <a:schemeClr val="bg2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,500,000,000 </a:t>
            </a:r>
            <a:r>
              <a:rPr lang="en-US" dirty="0" smtClean="0">
                <a:solidFill>
                  <a:schemeClr val="bg2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transistors</a:t>
            </a:r>
            <a:endParaRPr lang="en-US" sz="2400" dirty="0" smtClean="0">
              <a:solidFill>
                <a:schemeClr val="bg2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400" dirty="0" smtClean="0">
                <a:solidFill>
                  <a:schemeClr val="bg2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~1.4 GHz/core</a:t>
            </a:r>
            <a:endParaRPr lang="en-US" sz="2400" dirty="0">
              <a:solidFill>
                <a:schemeClr val="bg2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44476" y="995280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j-lt"/>
              </a:rPr>
              <a:t>8.47 x 10.50 mm</a:t>
            </a:r>
          </a:p>
        </p:txBody>
      </p:sp>
      <p:pic>
        <p:nvPicPr>
          <p:cNvPr id="2050" name="Picture 2" descr="http://cdn.wccftech.com/wp-content/uploads/2014/09/Xeon-E5-2600-V3-Di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020" y="1551412"/>
            <a:ext cx="408286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452283" y="6396335"/>
            <a:ext cx="72374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</a:t>
            </a:r>
            <a:r>
              <a:rPr lang="en-US" sz="12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wccftech.com/intel-xeon-e52600-v3-haswellep-workstation-server-processors-unleashed-highperformance-computing/1</a:t>
            </a:r>
            <a:r>
              <a:rPr lang="en-US" sz="12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66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Magnetic Field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http://www.ece.neu.edu/faculty/nian/mom/img/How%20Magnets%20Work/magneticFieldLines1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219200"/>
            <a:ext cx="5054486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75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RF/Microwave Integrated Circuits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5089003" cy="4335463"/>
          </a:xfrm>
        </p:spPr>
        <p:txBody>
          <a:bodyPr/>
          <a:lstStyle/>
          <a:p>
            <a:r>
              <a:rPr lang="en-US" dirty="0" smtClean="0"/>
              <a:t>In a similar way as you put digital logic into the form of an IC, RF and microwave circuits can also be integrated</a:t>
            </a:r>
            <a:endParaRPr lang="en-US" dirty="0"/>
          </a:p>
          <a:p>
            <a:r>
              <a:rPr lang="en-US" dirty="0" smtClean="0"/>
              <a:t>Both silicon and more exotic materials are used</a:t>
            </a:r>
          </a:p>
          <a:p>
            <a:pPr lvl="1"/>
            <a:r>
              <a:rPr lang="en-US" dirty="0" err="1" smtClean="0"/>
              <a:t>GaAs</a:t>
            </a:r>
            <a:r>
              <a:rPr lang="en-US" dirty="0" smtClean="0"/>
              <a:t>, mature, high frequencies </a:t>
            </a:r>
          </a:p>
          <a:p>
            <a:pPr lvl="1"/>
            <a:r>
              <a:rPr lang="en-US" dirty="0" err="1" smtClean="0"/>
              <a:t>GaN</a:t>
            </a:r>
            <a:r>
              <a:rPr lang="en-US" dirty="0" smtClean="0"/>
              <a:t>, emerging, high power</a:t>
            </a:r>
          </a:p>
          <a:p>
            <a:pPr lvl="1"/>
            <a:r>
              <a:rPr lang="en-US" dirty="0" err="1" smtClean="0"/>
              <a:t>InP</a:t>
            </a:r>
            <a:r>
              <a:rPr lang="en-US" dirty="0" smtClean="0"/>
              <a:t>, maturing, extremely high freq.</a:t>
            </a:r>
          </a:p>
          <a:p>
            <a:pPr lvl="1"/>
            <a:r>
              <a:rPr lang="en-US" dirty="0" smtClean="0"/>
              <a:t>Silicon, mature, low/high power, low cost, high freq.</a:t>
            </a:r>
          </a:p>
        </p:txBody>
      </p:sp>
      <p:pic>
        <p:nvPicPr>
          <p:cNvPr id="28674" name="Picture 2" descr="http://images.pennnet.com/articles/mae/thm/th_12931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399" y="914400"/>
            <a:ext cx="1827177" cy="1456119"/>
          </a:xfrm>
          <a:prstGeom prst="rect">
            <a:avLst/>
          </a:prstGeom>
          <a:noFill/>
        </p:spPr>
      </p:pic>
      <p:pic>
        <p:nvPicPr>
          <p:cNvPr id="28676" name="Picture 4" descr="http://www.home.agilent.com/upload/cmc_upload/mmic_triquint_1135b_full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01958" y="2077112"/>
            <a:ext cx="2759470" cy="16952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8026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Radio Frequency Integrated Circuits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Today’s silicon IC technologies are extremely fast</a:t>
            </a:r>
          </a:p>
          <a:p>
            <a:pPr lvl="1"/>
            <a:r>
              <a:rPr lang="en-US" dirty="0" smtClean="0"/>
              <a:t>Consider, your Intel i7s are running at a clock rate of close to 4 GHz; that’s higher than the RF carrier frequency of your cellphones; also higher than the high power microwaves in a microwave oven</a:t>
            </a:r>
          </a:p>
          <a:p>
            <a:pPr lvl="1"/>
            <a:r>
              <a:rPr lang="en-US" dirty="0" smtClean="0"/>
              <a:t>65nm CMOS transistor can now generate frequencies up to </a:t>
            </a:r>
            <a:r>
              <a:rPr lang="en-US" b="1" dirty="0" smtClean="0"/>
              <a:t>300 GHz</a:t>
            </a:r>
            <a:r>
              <a:rPr lang="en-US" dirty="0"/>
              <a:t> </a:t>
            </a:r>
            <a:r>
              <a:rPr lang="en-US" dirty="0" smtClean="0"/>
              <a:t>(over </a:t>
            </a:r>
            <a:r>
              <a:rPr lang="en-US" b="1" dirty="0" smtClean="0"/>
              <a:t>1,000 GHz</a:t>
            </a:r>
            <a:r>
              <a:rPr lang="en-US" dirty="0" smtClean="0"/>
              <a:t> if harmonics are used)</a:t>
            </a:r>
          </a:p>
          <a:p>
            <a:r>
              <a:rPr lang="en-US" dirty="0" smtClean="0"/>
              <a:t>Today’s silicon ICs also have extremely high density</a:t>
            </a:r>
          </a:p>
          <a:p>
            <a:pPr lvl="1"/>
            <a:r>
              <a:rPr lang="en-US" dirty="0" smtClean="0"/>
              <a:t>You can now implement entire RF/microwave systems on a single chip of tiny area</a:t>
            </a:r>
          </a:p>
          <a:p>
            <a:pPr lvl="1"/>
            <a:r>
              <a:rPr lang="en-US" dirty="0" smtClean="0"/>
              <a:t>The availability of vast amount of digital circuits makes it possible to realize new circuit/system architectures a</a:t>
            </a:r>
            <a:endParaRPr lang="en-US" dirty="0"/>
          </a:p>
        </p:txBody>
      </p:sp>
      <p:pic>
        <p:nvPicPr>
          <p:cNvPr id="17410" name="Picture 2" descr="http://ece.k-state.edu/research/mars/photos/UHFtransceiv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841" y="4606722"/>
            <a:ext cx="1707535" cy="168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rfic.eecs.berkeley.edu/~niknejad/figs/dat60gp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75" y="4606722"/>
            <a:ext cx="1862023" cy="168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http://www.itwissen.info/bilder/868-mhz-transceiver-als-rfic-foto-fraunhofer-institu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286" y="4606722"/>
            <a:ext cx="1851624" cy="168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47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 System on Chip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8434" name="Picture 2" descr="http://weble.upc.es/rfcs/images/Bluetooth_RFI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56" y="938375"/>
            <a:ext cx="3234528" cy="306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Radar technology: Now housed within thumbtack-sized chi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247" y="3017740"/>
            <a:ext cx="3123652" cy="354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11440" y="914400"/>
            <a:ext cx="40284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Complete wireless communication transceiver on a single </a:t>
            </a:r>
            <a:r>
              <a:rPr lang="en-US" sz="22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c</a:t>
            </a:r>
            <a:r>
              <a:rPr lang="en-US" sz="22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hip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65569" y="5569564"/>
            <a:ext cx="32940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Complete radar </a:t>
            </a:r>
            <a:r>
              <a:rPr lang="en-US" sz="22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s</a:t>
            </a:r>
            <a:r>
              <a:rPr lang="en-US" sz="22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ystem on a single chip, even with the antenna</a:t>
            </a:r>
          </a:p>
        </p:txBody>
      </p:sp>
    </p:spTree>
    <p:extLst>
      <p:ext uri="{BB962C8B-B14F-4D97-AF65-F5344CB8AC3E}">
        <p14:creationId xmlns:p14="http://schemas.microsoft.com/office/powerpoint/2010/main" val="256430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Realization of RF/Microwave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PCBs with Integrated Circuits (IC)</a:t>
            </a:r>
          </a:p>
          <a:p>
            <a:r>
              <a:rPr lang="en-US" dirty="0" smtClean="0"/>
              <a:t> RF IC suppliers</a:t>
            </a:r>
          </a:p>
          <a:p>
            <a:pPr lvl="1"/>
            <a:r>
              <a:rPr lang="en-US" sz="2200" dirty="0" smtClean="0"/>
              <a:t>Skyworks </a:t>
            </a:r>
          </a:p>
          <a:p>
            <a:pPr lvl="1"/>
            <a:r>
              <a:rPr lang="en-US" sz="2200" dirty="0" smtClean="0"/>
              <a:t>Analog Devices</a:t>
            </a:r>
          </a:p>
          <a:p>
            <a:pPr lvl="1"/>
            <a:r>
              <a:rPr lang="en-US" sz="2200" dirty="0" smtClean="0"/>
              <a:t>RFMD</a:t>
            </a:r>
          </a:p>
          <a:p>
            <a:pPr lvl="1"/>
            <a:r>
              <a:rPr lang="en-US" sz="2200" dirty="0" err="1" smtClean="0"/>
              <a:t>Freescale</a:t>
            </a:r>
            <a:endParaRPr lang="en-US" sz="2200" dirty="0" smtClean="0"/>
          </a:p>
          <a:p>
            <a:pPr lvl="1"/>
            <a:r>
              <a:rPr lang="en-US" sz="2200" dirty="0" err="1" smtClean="0"/>
              <a:t>Triquent</a:t>
            </a:r>
            <a:endParaRPr lang="en-US" sz="2200" dirty="0" smtClean="0"/>
          </a:p>
          <a:p>
            <a:pPr lvl="1"/>
            <a:r>
              <a:rPr lang="en-US" sz="2200" dirty="0" smtClean="0"/>
              <a:t>Hittite Microwave</a:t>
            </a:r>
          </a:p>
          <a:p>
            <a:pPr lvl="1"/>
            <a:r>
              <a:rPr lang="en-US" sz="2200" dirty="0" smtClean="0"/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401493" y="1720386"/>
            <a:ext cx="2129937" cy="2010326"/>
            <a:chOff x="6381018" y="2348802"/>
            <a:chExt cx="2129937" cy="2010326"/>
          </a:xfrm>
        </p:grpSpPr>
        <p:pic>
          <p:nvPicPr>
            <p:cNvPr id="72706" name="Picture 2" descr="http://www.digikey.com/Web%20Export/Supplier%20Content/SkyworksSolutions_863/ph/skyworks-digital-attenuators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381018" y="2348802"/>
              <a:ext cx="2129937" cy="1825660"/>
            </a:xfrm>
            <a:prstGeom prst="rect">
              <a:avLst/>
            </a:prstGeom>
            <a:noFill/>
          </p:spPr>
        </p:pic>
        <p:sp>
          <p:nvSpPr>
            <p:cNvPr id="5" name="TextBox 4"/>
            <p:cNvSpPr txBox="1"/>
            <p:nvPr/>
          </p:nvSpPr>
          <p:spPr>
            <a:xfrm>
              <a:off x="6609058" y="3897463"/>
              <a:ext cx="16738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+mj-lt"/>
                </a:rPr>
                <a:t>Skyworks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576622" y="1809471"/>
            <a:ext cx="2539478" cy="1961433"/>
            <a:chOff x="7470144" y="2512696"/>
            <a:chExt cx="2539478" cy="1961433"/>
          </a:xfrm>
        </p:grpSpPr>
        <p:pic>
          <p:nvPicPr>
            <p:cNvPr id="72708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96200" y="2512696"/>
              <a:ext cx="1999691" cy="1499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7470144" y="4012464"/>
              <a:ext cx="25394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+mj-lt"/>
                </a:rPr>
                <a:t>Analog Devices</a:t>
              </a:r>
            </a:p>
          </p:txBody>
        </p:sp>
      </p:grpSp>
      <p:pic>
        <p:nvPicPr>
          <p:cNvPr id="72710" name="Picture 6" descr="http://www.microwavejournal.com/article_images/7945_Figure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8427" y="4034454"/>
            <a:ext cx="3079205" cy="2568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1371348" y="6611779"/>
            <a:ext cx="65163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hlinkClick r:id="rId5"/>
              </a:rPr>
              <a:t>http://www.microwavejournal.com/articles/8334-two-stage-ultra-low-noise-amplifiers</a:t>
            </a:r>
            <a:endParaRPr lang="en-US" sz="1000" dirty="0"/>
          </a:p>
        </p:txBody>
      </p:sp>
      <p:pic>
        <p:nvPicPr>
          <p:cNvPr id="72712" name="Picture 8" descr="http://media.digikey.com/Photos/Skyworks%20Solutions%20Photos/TW17-D900.JPG"/>
          <p:cNvPicPr>
            <a:picLocks noChangeAspect="1" noChangeArrowheads="1"/>
          </p:cNvPicPr>
          <p:nvPr/>
        </p:nvPicPr>
        <p:blipFill>
          <a:blip r:embed="rId6" cstate="print"/>
          <a:srcRect t="19650" b="20134"/>
          <a:stretch>
            <a:fillRect/>
          </a:stretch>
        </p:blipFill>
        <p:spPr bwMode="auto">
          <a:xfrm>
            <a:off x="6075895" y="4034454"/>
            <a:ext cx="2786762" cy="1678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962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Realization of RF/Microwave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RF/microwave PCBs</a:t>
            </a:r>
            <a:endParaRPr lang="en-US" dirty="0"/>
          </a:p>
        </p:txBody>
      </p:sp>
      <p:pic>
        <p:nvPicPr>
          <p:cNvPr id="71682" name="Picture 2" descr="http://farm4.static.flickr.com/3082/2719514573_cca855ca3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8138" y="1415938"/>
            <a:ext cx="4762500" cy="357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684" name="Picture 4" descr="http://www.ham-radio.com/sbms/sd/txifamp2.jpg"/>
          <p:cNvPicPr>
            <a:picLocks noChangeAspect="1" noChangeArrowheads="1"/>
          </p:cNvPicPr>
          <p:nvPr/>
        </p:nvPicPr>
        <p:blipFill>
          <a:blip r:embed="rId3" cstate="print"/>
          <a:srcRect l="3627" t="10820" r="3525" b="16477"/>
          <a:stretch>
            <a:fillRect/>
          </a:stretch>
        </p:blipFill>
        <p:spPr bwMode="auto">
          <a:xfrm>
            <a:off x="2552281" y="2763988"/>
            <a:ext cx="6049108" cy="3386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637125" y="1428116"/>
            <a:ext cx="32355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  <a:latin typeface="+mj-lt"/>
              </a:rPr>
              <a:t>With discrete transistors</a:t>
            </a:r>
          </a:p>
        </p:txBody>
      </p:sp>
    </p:spTree>
    <p:extLst>
      <p:ext uri="{BB962C8B-B14F-4D97-AF65-F5344CB8AC3E}">
        <p14:creationId xmlns:p14="http://schemas.microsoft.com/office/powerpoint/2010/main" val="205551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So are Vacuum </a:t>
            </a:r>
            <a:r>
              <a:rPr lang="en-US" dirty="0"/>
              <a:t>T</a:t>
            </a:r>
            <a:r>
              <a:rPr lang="en-US" dirty="0" smtClean="0"/>
              <a:t>ubes </a:t>
            </a:r>
            <a:r>
              <a:rPr lang="en-US" dirty="0"/>
              <a:t>D</a:t>
            </a:r>
            <a:r>
              <a:rPr lang="en-US" dirty="0" smtClean="0"/>
              <a:t>ead?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Vacuum tubes and waveguides</a:t>
            </a:r>
            <a:endParaRPr lang="en-US" dirty="0"/>
          </a:p>
        </p:txBody>
      </p:sp>
      <p:pic>
        <p:nvPicPr>
          <p:cNvPr id="68610" name="Picture 2" descr="http://www.bwcinet.com/thule/d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2376" y="1524000"/>
            <a:ext cx="3810000" cy="2543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8612" name="Picture 4" descr="http://www.bwcinet.com/thule/BMEWSSite1ThuleGLdad0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26422" y="2103251"/>
            <a:ext cx="5715000" cy="4619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4617373" y="1524000"/>
            <a:ext cx="42049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AN/FPS-50 Detection Radar</a:t>
            </a:r>
            <a:endParaRPr lang="en-US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8614" name="Picture 6" descr="http://www.bwcinet.com/thule/BMEWSSite1ThuleGLdad0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4883" y="3334871"/>
            <a:ext cx="3647493" cy="2917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051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Wireless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4.5 million cell phones sold every day</a:t>
            </a:r>
          </a:p>
          <a:p>
            <a:r>
              <a:rPr lang="en-US" dirty="0" smtClean="0"/>
              <a:t> 7 trillion text messages sent in 2011</a:t>
            </a:r>
            <a:endParaRPr lang="en-US" dirty="0"/>
          </a:p>
        </p:txBody>
      </p:sp>
      <p:pic>
        <p:nvPicPr>
          <p:cNvPr id="41986" name="Picture 2" descr="http://thingscoolerthantoothpaste.files.wordpress.com/2010/01/gecko_brick_cell.jpg?w=49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7407" y="2651115"/>
            <a:ext cx="2857500" cy="3286126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513305" y="2097117"/>
            <a:ext cx="11657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  <a:latin typeface="+mj-lt"/>
              </a:rPr>
              <a:t>1987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96271" y="2528133"/>
            <a:ext cx="11657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  <a:latin typeface="+mj-lt"/>
              </a:rPr>
              <a:t>2014</a:t>
            </a:r>
          </a:p>
        </p:txBody>
      </p:sp>
      <p:pic>
        <p:nvPicPr>
          <p:cNvPr id="7170" name="Picture 2" descr="http://static2.7sur7.be/static/photo/2011/6/9/0/20110617084406/media_xl_423892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273" y="3100993"/>
            <a:ext cx="4457700" cy="250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57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600" dirty="0" smtClean="0"/>
              <a:t> TV and radio broadcast</a:t>
            </a:r>
          </a:p>
          <a:p>
            <a:r>
              <a:rPr lang="en-US" sz="2600" dirty="0" smtClean="0"/>
              <a:t> Wireless cellular networks</a:t>
            </a:r>
          </a:p>
          <a:p>
            <a:r>
              <a:rPr lang="en-US" sz="2600" dirty="0" smtClean="0"/>
              <a:t> Microwave point-to-point links</a:t>
            </a:r>
          </a:p>
          <a:p>
            <a:r>
              <a:rPr lang="en-US" sz="2600" dirty="0" smtClean="0"/>
              <a:t> Walkie-talkies</a:t>
            </a:r>
          </a:p>
        </p:txBody>
      </p:sp>
      <p:pic>
        <p:nvPicPr>
          <p:cNvPr id="13318" name="Picture 6" descr="http://www.bigisland-bigisland.com/images/big-island-news-hawaii-broadcast-tv-stations-to-go-alldigital-on-jan-15-21237081.jpg"/>
          <p:cNvPicPr>
            <a:picLocks noChangeAspect="1" noChangeArrowheads="1"/>
          </p:cNvPicPr>
          <p:nvPr/>
        </p:nvPicPr>
        <p:blipFill>
          <a:blip r:embed="rId2" cstate="print"/>
          <a:srcRect t="7610" b="13892"/>
          <a:stretch>
            <a:fillRect/>
          </a:stretch>
        </p:blipFill>
        <p:spPr bwMode="auto">
          <a:xfrm>
            <a:off x="304800" y="3118597"/>
            <a:ext cx="2691973" cy="2007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roup 9"/>
          <p:cNvGrpSpPr/>
          <p:nvPr/>
        </p:nvGrpSpPr>
        <p:grpSpPr>
          <a:xfrm>
            <a:off x="1956016" y="3622400"/>
            <a:ext cx="3747431" cy="2737723"/>
            <a:chOff x="1956016" y="3622400"/>
            <a:chExt cx="3747431" cy="2737723"/>
          </a:xfrm>
        </p:grpSpPr>
        <p:pic>
          <p:nvPicPr>
            <p:cNvPr id="13314" name="Picture 2" descr="http://www.bulbing.com/projects/cellularnw.gi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56016" y="3622400"/>
              <a:ext cx="3472034" cy="23288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3324" name="Picture 12" descr="http://static.ddmcdn.com/gif/how-to-unlock-cell-phone-1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58076" y="5126095"/>
              <a:ext cx="1645371" cy="12340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3316" name="Picture 4" descr="http://www.aowireless.com/Portals/79428/images/licensed%20microwave%20simple%20diagram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62487" y="3817122"/>
            <a:ext cx="6067425" cy="2295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322" name="Picture 10" descr="Motorola T5583 Walkie Talki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03447" y="2600904"/>
            <a:ext cx="2857500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782696" y="6546797"/>
            <a:ext cx="326217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chemeClr val="bg1"/>
                </a:solidFill>
                <a:latin typeface="+mj-lt"/>
              </a:rPr>
              <a:t>Images taken from the Internet</a:t>
            </a:r>
          </a:p>
        </p:txBody>
      </p:sp>
    </p:spTree>
    <p:extLst>
      <p:ext uri="{BB962C8B-B14F-4D97-AF65-F5344CB8AC3E}">
        <p14:creationId xmlns:p14="http://schemas.microsoft.com/office/powerpoint/2010/main" val="317832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 System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893091"/>
            <a:ext cx="8625425" cy="3420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le 5"/>
          <p:cNvSpPr/>
          <p:nvPr/>
        </p:nvSpPr>
        <p:spPr bwMode="auto">
          <a:xfrm>
            <a:off x="1258824" y="3690506"/>
            <a:ext cx="5580888" cy="1135332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77329" y="4834704"/>
            <a:ext cx="21823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FF0000"/>
                </a:solidFill>
                <a:latin typeface="+mj-lt"/>
              </a:rPr>
              <a:t>Transmit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546761" y="1925094"/>
            <a:ext cx="6292951" cy="956119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41405" y="1339093"/>
            <a:ext cx="18582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rgbClr val="0000FF"/>
                </a:solidFill>
                <a:latin typeface="+mj-lt"/>
              </a:rPr>
              <a:t>Receive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44491" y="6546797"/>
            <a:ext cx="41921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chemeClr val="bg1"/>
                </a:solidFill>
                <a:latin typeface="+mj-lt"/>
              </a:rPr>
              <a:t>Image taken from Analog Device Website</a:t>
            </a:r>
          </a:p>
        </p:txBody>
      </p:sp>
    </p:spTree>
    <p:extLst>
      <p:ext uri="{BB962C8B-B14F-4D97-AF65-F5344CB8AC3E}">
        <p14:creationId xmlns:p14="http://schemas.microsoft.com/office/powerpoint/2010/main" val="316606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" y="1114235"/>
            <a:ext cx="8902342" cy="490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Radar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24000" y="6461760"/>
            <a:ext cx="55980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FF0000"/>
                </a:solidFill>
                <a:latin typeface="+mj-lt"/>
              </a:rPr>
              <a:t>Read more:</a:t>
            </a:r>
            <a:r>
              <a:rPr lang="en-US" sz="1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500" dirty="0" smtClean="0">
                <a:hlinkClick r:id="rId3"/>
              </a:rPr>
              <a:t>http://mil-aero.analog.com/en/radar/segment/ma.html</a:t>
            </a:r>
            <a:endParaRPr lang="en-US" sz="15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795528" y="2593479"/>
            <a:ext cx="7336536" cy="89001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52800" y="1762482"/>
            <a:ext cx="21098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rgbClr val="FF0000"/>
                </a:solidFill>
                <a:latin typeface="+mj-lt"/>
              </a:rPr>
              <a:t>Transmit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829055" y="4437888"/>
            <a:ext cx="6292951" cy="890016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52800" y="5383506"/>
            <a:ext cx="18582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rgbClr val="0000FF"/>
                </a:solidFill>
                <a:latin typeface="+mj-lt"/>
              </a:rPr>
              <a:t>Receive</a:t>
            </a:r>
          </a:p>
        </p:txBody>
      </p:sp>
    </p:spTree>
    <p:extLst>
      <p:ext uri="{BB962C8B-B14F-4D97-AF65-F5344CB8AC3E}">
        <p14:creationId xmlns:p14="http://schemas.microsoft.com/office/powerpoint/2010/main" val="153617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James Clerk Maxwell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1" y="933262"/>
            <a:ext cx="5311140" cy="4335463"/>
          </a:xfrm>
        </p:spPr>
        <p:txBody>
          <a:bodyPr/>
          <a:lstStyle/>
          <a:p>
            <a:r>
              <a:rPr lang="en-US" sz="2400" dirty="0" smtClean="0"/>
              <a:t>The Maxwell’s Equations</a:t>
            </a:r>
          </a:p>
          <a:p>
            <a:pPr lvl="1"/>
            <a:r>
              <a:rPr lang="en-US" sz="2000" dirty="0" smtClean="0"/>
              <a:t>Introduced the concept of “displacement current</a:t>
            </a:r>
          </a:p>
          <a:p>
            <a:pPr lvl="1"/>
            <a:r>
              <a:rPr lang="en-US" sz="2000" dirty="0" smtClean="0"/>
              <a:t>Unified electric and magnetic theory</a:t>
            </a:r>
          </a:p>
          <a:p>
            <a:pPr lvl="1"/>
            <a:r>
              <a:rPr lang="en-US" sz="2000" dirty="0" smtClean="0"/>
              <a:t>Predicted the electromagnetic wave  </a:t>
            </a:r>
          </a:p>
          <a:p>
            <a:r>
              <a:rPr lang="en-US" sz="2400" dirty="0" smtClean="0"/>
              <a:t>Also invented color photography and pioneered modern control theory</a:t>
            </a:r>
            <a:endParaRPr lang="en-US" sz="2400" dirty="0"/>
          </a:p>
        </p:txBody>
      </p:sp>
      <p:pic>
        <p:nvPicPr>
          <p:cNvPr id="4" name="Picture 2" descr="http://www.optcorp.com/images2/articles/full-Maxwel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0" y="1028700"/>
            <a:ext cx="2473827" cy="3086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8" descr="maxwell's equations in point form"/>
          <p:cNvPicPr>
            <a:picLocks noChangeAspect="1" noChangeArrowheads="1"/>
          </p:cNvPicPr>
          <p:nvPr/>
        </p:nvPicPr>
        <p:blipFill>
          <a:blip r:embed="rId3" cstate="print"/>
          <a:srcRect l="20455"/>
          <a:stretch>
            <a:fillRect/>
          </a:stretch>
        </p:blipFill>
        <p:spPr bwMode="auto">
          <a:xfrm>
            <a:off x="507627" y="4530249"/>
            <a:ext cx="1565814" cy="1940532"/>
          </a:xfrm>
          <a:prstGeom prst="rect">
            <a:avLst/>
          </a:prstGeom>
          <a:noFill/>
        </p:spPr>
      </p:pic>
      <p:pic>
        <p:nvPicPr>
          <p:cNvPr id="6" name="Picture 10" descr="A treatise on electricity and magnetism by James Clerk Maxwell"/>
          <p:cNvPicPr>
            <a:picLocks noChangeAspect="1" noChangeArrowheads="1"/>
          </p:cNvPicPr>
          <p:nvPr/>
        </p:nvPicPr>
        <p:blipFill>
          <a:blip r:embed="rId4" cstate="print"/>
          <a:srcRect b="40800"/>
          <a:stretch>
            <a:fillRect/>
          </a:stretch>
        </p:blipFill>
        <p:spPr bwMode="auto">
          <a:xfrm>
            <a:off x="2321847" y="4593696"/>
            <a:ext cx="1927834" cy="191489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" name="Picture 2" descr="http://www.mlahanas.de/Physics/Bios/images/MaxwellDisk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796" y="4599545"/>
            <a:ext cx="1371600" cy="191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zauberklang.ch/filmcolors/wp-content/uploads/2013/05/CoePhotography_Maxwell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697" y="4599545"/>
            <a:ext cx="1968222" cy="190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22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Radio Astronomy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See the universe in radio waves (vs. visible light)</a:t>
            </a:r>
            <a:endParaRPr lang="en-US" dirty="0"/>
          </a:p>
        </p:txBody>
      </p:sp>
      <p:pic>
        <p:nvPicPr>
          <p:cNvPr id="62466" name="Picture 2" descr="File:WMAP 201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47419" y="4203825"/>
            <a:ext cx="3434095" cy="1717048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347419" y="5920344"/>
            <a:ext cx="364223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rgbClr val="0070C0"/>
                </a:solidFill>
                <a:latin typeface="+mj-lt"/>
              </a:rPr>
              <a:t>Map of the Cosmic Microwave Background (CMB) at </a:t>
            </a:r>
            <a:r>
              <a:rPr lang="en-US" sz="15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160.2 GHz</a:t>
            </a:r>
          </a:p>
          <a:p>
            <a:r>
              <a:rPr lang="en-US" sz="1500" dirty="0" smtClean="0">
                <a:solidFill>
                  <a:srgbClr val="0070C0"/>
                </a:solidFill>
                <a:latin typeface="+mj-lt"/>
              </a:rPr>
              <a:t>Credit: NASA</a:t>
            </a:r>
          </a:p>
        </p:txBody>
      </p:sp>
      <p:pic>
        <p:nvPicPr>
          <p:cNvPr id="62468" name="Picture 4" descr="http://apod.nasa.gov/apod/image/0205/vla006_nra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9041" y="2200514"/>
            <a:ext cx="2846936" cy="2171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2470" name="Picture 6" descr="http://icc.ub.edu/images/vla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21223" y="3703175"/>
            <a:ext cx="3279226" cy="2459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721223" y="6304002"/>
            <a:ext cx="36422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rgbClr val="0070C0"/>
                </a:solidFill>
                <a:latin typeface="+mj-lt"/>
              </a:rPr>
              <a:t>Very Large Array (VLA)</a:t>
            </a:r>
          </a:p>
          <a:p>
            <a:pPr algn="ctr"/>
            <a:r>
              <a:rPr lang="en-US" sz="1500" dirty="0" smtClean="0">
                <a:solidFill>
                  <a:srgbClr val="0070C0"/>
                </a:solidFill>
                <a:latin typeface="+mj-lt"/>
              </a:rPr>
              <a:t>radio telescope</a:t>
            </a:r>
          </a:p>
        </p:txBody>
      </p:sp>
      <p:pic>
        <p:nvPicPr>
          <p:cNvPr id="62472" name="Picture 8" descr="http://www.ras.ucalgary.ca/grad_project_2005/blockdiagram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99427" y="1640875"/>
            <a:ext cx="3791430" cy="2354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805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RF/Microwave Test Equipment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3490" name="Picture 2" descr="http://mobiledevdesign.com/test_time/agilent-ena-seri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351937"/>
            <a:ext cx="3396579" cy="2105879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49554" y="914400"/>
            <a:ext cx="4511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+mj-lt"/>
              </a:rPr>
              <a:t>Vector Network Analyzer</a:t>
            </a:r>
          </a:p>
        </p:txBody>
      </p:sp>
      <p:pic>
        <p:nvPicPr>
          <p:cNvPr id="63496" name="Picture 8" descr="Network Analyzer Block Diagram"/>
          <p:cNvPicPr>
            <a:picLocks noChangeAspect="1" noChangeArrowheads="1"/>
          </p:cNvPicPr>
          <p:nvPr/>
        </p:nvPicPr>
        <p:blipFill>
          <a:blip r:embed="rId3" cstate="print"/>
          <a:srcRect l="3006" t="4263" r="1839" b="6866"/>
          <a:stretch>
            <a:fillRect/>
          </a:stretch>
        </p:blipFill>
        <p:spPr bwMode="auto">
          <a:xfrm>
            <a:off x="560934" y="3177347"/>
            <a:ext cx="5048411" cy="2082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3498" name="Picture 10" descr="http://www.trekequipment.com/product_images/agilent-E4440A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58849" y="2663903"/>
            <a:ext cx="4022214" cy="20647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4484507" y="2202238"/>
            <a:ext cx="3457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+mj-lt"/>
              </a:rPr>
              <a:t>Spectrum Analyzer</a:t>
            </a:r>
          </a:p>
        </p:txBody>
      </p:sp>
      <p:pic>
        <p:nvPicPr>
          <p:cNvPr id="63494" name="Picture 6" descr="Spectrum Analyzers Block Diagram"/>
          <p:cNvPicPr>
            <a:picLocks noChangeAspect="1" noChangeArrowheads="1"/>
          </p:cNvPicPr>
          <p:nvPr/>
        </p:nvPicPr>
        <p:blipFill>
          <a:blip r:embed="rId5" cstate="print"/>
          <a:srcRect l="5353" t="17556" r="3839" b="15903"/>
          <a:stretch>
            <a:fillRect/>
          </a:stretch>
        </p:blipFill>
        <p:spPr bwMode="auto">
          <a:xfrm>
            <a:off x="2424779" y="4522445"/>
            <a:ext cx="4671892" cy="20189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852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Electromagnetic Spectrum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848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314451"/>
            <a:ext cx="8534400" cy="4716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5966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Heinrich Rudolf Hertz</a:t>
            </a:r>
            <a:r>
              <a:rPr lang="en-US" b="0" dirty="0" smtClean="0"/>
              <a:t> 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 smtClean="0"/>
              <a:t>Experimentally verified Maxwell’s theory of electromagnetic waves</a:t>
            </a:r>
          </a:p>
          <a:p>
            <a:pPr lvl="1"/>
            <a:r>
              <a:rPr lang="en-US" sz="2000" dirty="0" smtClean="0"/>
              <a:t>By building a radio transmitter and receiver</a:t>
            </a:r>
            <a:endParaRPr lang="en-US" sz="2000" dirty="0"/>
          </a:p>
        </p:txBody>
      </p:sp>
      <p:pic>
        <p:nvPicPr>
          <p:cNvPr id="32770" name="Picture 2" descr="http://mouloudrahmani.com/images/HertzExperimen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32857" y="2447120"/>
            <a:ext cx="5715000" cy="3933826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562100" y="5905359"/>
            <a:ext cx="5715000" cy="461665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Original Apparatus used by </a:t>
            </a:r>
            <a:r>
              <a:rPr lang="en-US" sz="1200" b="1" dirty="0" smtClean="0">
                <a:solidFill>
                  <a:srgbClr val="000000"/>
                </a:solidFill>
              </a:rPr>
              <a:t>Heinrich Rudolf Hertz</a:t>
            </a:r>
            <a:r>
              <a:rPr lang="en-US" sz="1200" dirty="0" smtClean="0">
                <a:solidFill>
                  <a:srgbClr val="000000"/>
                </a:solidFill>
              </a:rPr>
              <a:t> (February 22, 1857 – January 1, 1894) for his experiments to prove the existence of electromagnetic waves.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14500" y="6628107"/>
            <a:ext cx="54102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http://mouloudrahmani.com/electrical/rfmicrowave/RFMicrowaveHome.html</a:t>
            </a:r>
            <a:endParaRPr 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66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://www.sparkmuseum.com/images/Misc-Images/HERTZ_TABL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4612" y="2633273"/>
            <a:ext cx="5566480" cy="376529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Hertz</a:t>
            </a:r>
            <a:r>
              <a:rPr lang="en-US" b="0" dirty="0" smtClean="0"/>
              <a:t>’s Experiment Set-up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Spark transmitter and receiver</a:t>
            </a:r>
          </a:p>
          <a:p>
            <a:pPr lvl="1"/>
            <a:r>
              <a:rPr lang="en-US" dirty="0" smtClean="0"/>
              <a:t>Use high voltage to induce sparks between two closely placed electrodes</a:t>
            </a:r>
          </a:p>
          <a:p>
            <a:pPr lvl="1"/>
            <a:r>
              <a:rPr lang="en-US" dirty="0" smtClean="0"/>
              <a:t>The sparks give off radio waves of a wide range of frequencies</a:t>
            </a:r>
          </a:p>
          <a:p>
            <a:pPr lvl="1"/>
            <a:r>
              <a:rPr lang="en-US" dirty="0" smtClean="0"/>
              <a:t>Hertz’s experiment requires very high power to ignite the spark in the receiver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45671" y="6627168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http://www.sparkmuseum.com/BOOK_HERTZ.HTM</a:t>
            </a:r>
            <a:endParaRPr 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37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Guglielmo</a:t>
            </a:r>
            <a:r>
              <a:rPr lang="en-US" dirty="0" smtClean="0"/>
              <a:t> Marconi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 smtClean="0"/>
              <a:t>Realized the potential of using radio waves for long range wireless communication</a:t>
            </a:r>
          </a:p>
          <a:p>
            <a:r>
              <a:rPr lang="en-US" sz="2400" dirty="0" smtClean="0"/>
              <a:t>A very successful businessman</a:t>
            </a:r>
          </a:p>
        </p:txBody>
      </p:sp>
      <p:sp>
        <p:nvSpPr>
          <p:cNvPr id="7" name="Rectangle 6"/>
          <p:cNvSpPr/>
          <p:nvPr/>
        </p:nvSpPr>
        <p:spPr>
          <a:xfrm>
            <a:off x="1502229" y="6618651"/>
            <a:ext cx="38862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http://en.wikipedia.org/wiki/File:Marconi_at_desk.jpg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39938" name="Picture 2" descr="http://upload.wikimedia.org/wikipedia/en/f/f8/Marconi_at_des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9923" y="2540987"/>
            <a:ext cx="6702878" cy="36241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6920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Titanic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 smtClean="0"/>
              <a:t>12:40 am, 15 </a:t>
            </a:r>
            <a:r>
              <a:rPr lang="en-US" sz="2400" dirty="0"/>
              <a:t>April </a:t>
            </a:r>
            <a:r>
              <a:rPr lang="en-US" sz="2400" dirty="0" smtClean="0"/>
              <a:t>1912  R.M.S</a:t>
            </a:r>
            <a:r>
              <a:rPr lang="en-US" sz="2400" dirty="0"/>
              <a:t>. Titanic to R.M.S. </a:t>
            </a:r>
            <a:r>
              <a:rPr lang="en-US" sz="2400" dirty="0" err="1"/>
              <a:t>Carpathia</a:t>
            </a:r>
            <a:r>
              <a:rPr lang="en-US" sz="2400" dirty="0"/>
              <a:t>:</a:t>
            </a:r>
            <a:br>
              <a:rPr lang="en-US" sz="2400" dirty="0"/>
            </a:br>
            <a:r>
              <a:rPr lang="en-US" sz="24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"SOS Titanic sinking by the head. We are about all down. Sinking. . ."</a:t>
            </a:r>
            <a:r>
              <a:rPr lang="en-US" sz="2400" dirty="0"/>
              <a:t> </a:t>
            </a:r>
          </a:p>
          <a:p>
            <a:endParaRPr lang="en-US" sz="2400" dirty="0"/>
          </a:p>
        </p:txBody>
      </p:sp>
      <p:pic>
        <p:nvPicPr>
          <p:cNvPr id="44036" name="Picture 4" descr="File:RMS Titanic 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9897" y="3194739"/>
            <a:ext cx="3551465" cy="2610328"/>
          </a:xfrm>
          <a:prstGeom prst="rect">
            <a:avLst/>
          </a:prstGeom>
          <a:noFill/>
        </p:spPr>
      </p:pic>
      <p:pic>
        <p:nvPicPr>
          <p:cNvPr id="44038" name="Picture 6" descr="http://www.hf.ro/olympic%20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98572" y="3100993"/>
            <a:ext cx="2519555" cy="1920891"/>
          </a:xfrm>
          <a:prstGeom prst="rect">
            <a:avLst/>
          </a:prstGeom>
          <a:noFill/>
        </p:spPr>
      </p:pic>
      <p:pic>
        <p:nvPicPr>
          <p:cNvPr id="44040" name="Picture 8" descr="http://www.hf.ro/radioroom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39485" y="4559166"/>
            <a:ext cx="2519555" cy="1419349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3886200" y="6611779"/>
            <a:ext cx="13452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http://www.hf.ro/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48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CDart_Template">
  <a:themeElements>
    <a:clrScheme name="Custom 1">
      <a:dk1>
        <a:srgbClr val="000000"/>
      </a:dk1>
      <a:lt1>
        <a:srgbClr val="FFFFFF"/>
      </a:lt1>
      <a:dk2>
        <a:srgbClr val="10034C"/>
      </a:dk2>
      <a:lt2>
        <a:srgbClr val="D5A953"/>
      </a:lt2>
      <a:accent1>
        <a:srgbClr val="FFFFFF"/>
      </a:accent1>
      <a:accent2>
        <a:srgbClr val="FFFFFF"/>
      </a:accent2>
      <a:accent3>
        <a:srgbClr val="AAAAB2"/>
      </a:accent3>
      <a:accent4>
        <a:srgbClr val="DADADA"/>
      </a:accent4>
      <a:accent5>
        <a:srgbClr val="FFFFFF"/>
      </a:accent5>
      <a:accent6>
        <a:srgbClr val="E7E7E7"/>
      </a:accent6>
      <a:hlink>
        <a:srgbClr val="0070C0"/>
      </a:hlink>
      <a:folHlink>
        <a:srgbClr val="FFFFFF"/>
      </a:folHlink>
    </a:clrScheme>
    <a:fontScheme name="Blank Presentatio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" charset="0"/>
          </a:defRPr>
        </a:defPPr>
      </a:lstStyle>
    </a:spDef>
    <a:lnDef>
      <a:spPr>
        <a:ln w="19050">
          <a:solidFill>
            <a:schemeClr val="bg2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3000" dirty="0" smtClean="0">
            <a:solidFill>
              <a:schemeClr val="bg1"/>
            </a:solidFill>
            <a:latin typeface="+mj-lt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D9BE59"/>
        </a:dk1>
        <a:lt1>
          <a:srgbClr val="FFFFFF"/>
        </a:lt1>
        <a:dk2>
          <a:srgbClr val="FFFFFF"/>
        </a:dk2>
        <a:lt2>
          <a:srgbClr val="000000"/>
        </a:lt2>
        <a:accent1>
          <a:srgbClr val="E3DC85"/>
        </a:accent1>
        <a:accent2>
          <a:srgbClr val="B9C7D9"/>
        </a:accent2>
        <a:accent3>
          <a:srgbClr val="FFFFFF"/>
        </a:accent3>
        <a:accent4>
          <a:srgbClr val="B9A24B"/>
        </a:accent4>
        <a:accent5>
          <a:srgbClr val="EFEBC2"/>
        </a:accent5>
        <a:accent6>
          <a:srgbClr val="A7B4C4"/>
        </a:accent6>
        <a:hlink>
          <a:srgbClr val="E1E7B7"/>
        </a:hlink>
        <a:folHlink>
          <a:srgbClr val="7892C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22886</TotalTime>
  <Words>1760</Words>
  <Application>Microsoft Office PowerPoint</Application>
  <PresentationFormat>On-screen Show (4:3)</PresentationFormat>
  <Paragraphs>245</Paragraphs>
  <Slides>41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3" baseType="lpstr">
      <vt:lpstr>ＭＳ Ｐゴシック</vt:lpstr>
      <vt:lpstr>Arial</vt:lpstr>
      <vt:lpstr>Courier New</vt:lpstr>
      <vt:lpstr>Franklin Gothic Demi</vt:lpstr>
      <vt:lpstr>Franklin Gothic Medium Cond</vt:lpstr>
      <vt:lpstr>Kalinga</vt:lpstr>
      <vt:lpstr>Myriad Pro</vt:lpstr>
      <vt:lpstr>Tahoma</vt:lpstr>
      <vt:lpstr>Times</vt:lpstr>
      <vt:lpstr>Verdana</vt:lpstr>
      <vt:lpstr>Wingdings</vt:lpstr>
      <vt:lpstr>UCDart_Template</vt:lpstr>
      <vt:lpstr>Design of RF &amp; Microwave Systems</vt:lpstr>
      <vt:lpstr>Electric Field</vt:lpstr>
      <vt:lpstr>Magnetic Field</vt:lpstr>
      <vt:lpstr>James Clerk Maxwell</vt:lpstr>
      <vt:lpstr>Electromagnetic Spectrum</vt:lpstr>
      <vt:lpstr>Heinrich Rudolf Hertz </vt:lpstr>
      <vt:lpstr>Hertz’s Experiment Set-up</vt:lpstr>
      <vt:lpstr>Guglielmo Marconi</vt:lpstr>
      <vt:lpstr>The Titanic</vt:lpstr>
      <vt:lpstr>The Coherer </vt:lpstr>
      <vt:lpstr>Crystal Receiver</vt:lpstr>
      <vt:lpstr>The Audion</vt:lpstr>
      <vt:lpstr>The Audion – The Triode and the Tetrode</vt:lpstr>
      <vt:lpstr>Edwin Howard Armstrong</vt:lpstr>
      <vt:lpstr>Edwin Howard Armstrong</vt:lpstr>
      <vt:lpstr>Edwin Howard Armstrong</vt:lpstr>
      <vt:lpstr>Superheterodyne Receiver – Heterodyne </vt:lpstr>
      <vt:lpstr>Superheterodyne Receiver</vt:lpstr>
      <vt:lpstr>Superheterodyne Receiver</vt:lpstr>
      <vt:lpstr>Homodyne (Direct Conversion) Receiver</vt:lpstr>
      <vt:lpstr>RADAR – RAdio Detection And Ranging</vt:lpstr>
      <vt:lpstr>The Magnetron</vt:lpstr>
      <vt:lpstr>RADAR</vt:lpstr>
      <vt:lpstr>Proximity Fuse</vt:lpstr>
      <vt:lpstr>Microwave Ovens</vt:lpstr>
      <vt:lpstr>Microwave Ovens</vt:lpstr>
      <vt:lpstr>The Transistor</vt:lpstr>
      <vt:lpstr>Integrated Circuits</vt:lpstr>
      <vt:lpstr>Vacuum Tube vs. Transistor</vt:lpstr>
      <vt:lpstr>RF/Microwave Integrated Circuits</vt:lpstr>
      <vt:lpstr>Radio Frequency Integrated Circuits</vt:lpstr>
      <vt:lpstr>RF System on Chip</vt:lpstr>
      <vt:lpstr>Realization of RF/Microwave Systems</vt:lpstr>
      <vt:lpstr>Realization of RF/Microwave Systems</vt:lpstr>
      <vt:lpstr>So are Vacuum Tubes Dead?</vt:lpstr>
      <vt:lpstr>Wireless Communication</vt:lpstr>
      <vt:lpstr>Communication</vt:lpstr>
      <vt:lpstr>Communication System</vt:lpstr>
      <vt:lpstr>Radar</vt:lpstr>
      <vt:lpstr>Radio Astronomy</vt:lpstr>
      <vt:lpstr>RF/Microwave Test Equipment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2</dc:title>
  <dc:creator>Xiaoguang</dc:creator>
  <cp:lastModifiedBy>Xiaoguang Liu</cp:lastModifiedBy>
  <cp:revision>1014</cp:revision>
  <cp:lastPrinted>2013-10-02T22:47:25Z</cp:lastPrinted>
  <dcterms:created xsi:type="dcterms:W3CDTF">2012-04-15T01:51:12Z</dcterms:created>
  <dcterms:modified xsi:type="dcterms:W3CDTF">2015-08-23T02:30:38Z</dcterms:modified>
</cp:coreProperties>
</file>